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Default Extension="gif" ContentType="image/gif"/>
  <Default Extension="png" ContentType="image/png"/>
  <Default Extension="bmp" ContentType="image/bmp"/>
  <Default Extension="emf" ContentType="image/x-emf"/>
  <Default Extension="wmf" ContentType="image/x-wmf"/>
  <Default Extension="tiff" ContentType="image/tif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6"/>
  </p:notesMasterIdLst>
  <p:handoutMasterIdLst>
    <p:handoutMasterId r:id="rId7"/>
  </p:handoutMasterIdLst>
  <p:sldIdLst xmlns:a="http://schemas.openxmlformats.org/drawingml/2006/main" xmlns:r="http://schemas.openxmlformats.org/officeDocument/2006/relationships" xmlns:p="http://schemas.openxmlformats.org/presentationml/2006/main">
    <p:sldId id="284" r:id="rId13"/>
    <p:sldId id="285" r:id="rId14"/>
    <p:sldId id="286" r:id="rId15"/>
    <p:sldId id="287" r:id="rId16"/>
    <p:sldId id="288" r:id="rId17"/>
    <p:sldId id="289" r:id="rId18"/>
    <p:sldId id="290" r:id="rId19"/>
    <p:sldId id="291" r:id="rId20"/>
    <p:sldId id="292" r:id="rId21"/>
    <p:sldId id="293" r:id="rId22"/>
    <p:sldId id="294" r:id="rId23"/>
    <p:sldId id="295" r:id="rId24"/>
    <p:sldId id="296" r:id="rId25"/>
    <p:sldId id="297" r:id="rId26"/>
    <p:sldId id="298" r:id="rId27"/>
    <p:sldId id="299" r:id="rId28"/>
    <p:sldId id="300" r:id="rId29"/>
    <p:sldId id="301" r:id="rId30"/>
    <p:sldId id="302" r:id="rId31"/>
    <p:sldId id="303" r:id="rId32"/>
    <p:sldId id="304" r:id="rId33"/>
    <p:sldId id="305" r:id="rId34"/>
    <p:sldId id="306" r:id="rId35"/>
    <p:sldId id="283" r:id="rId5"/>
  </p:sldIdLst>
  <p:sldSz cx="12192000" cy="6858000"/>
  <p:notesSz cx="7099300" cy="102346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cqueline Clay" initials="JC" lastIdx="1" clrIdx="0">
    <p:extLst>
      <p:ext uri="{19B8F6BF-5375-455C-9EA6-DF929625EA0E}">
        <p15:presenceInfo xmlns:p15="http://schemas.microsoft.com/office/powerpoint/2012/main" userId="S::jacqueline.clay@westsussex.gov.uk::5e23846f-1cbc-4b8d-9384-b065960731d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F528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172" autoAdjust="0"/>
    <p:restoredTop sz="94660"/>
  </p:normalViewPr>
  <p:slideViewPr>
    <p:cSldViewPr snapToGrid="0">
      <p:cViewPr varScale="1">
        <p:scale>
          <a:sx n="91" d="100"/>
          <a:sy n="91" d="100"/>
        </p:scale>
        <p:origin x="1640" y="192"/>
      </p:cViewPr>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commentAuthors" Target="commentAuthors.xml"/><Relationship Id="rId3" Type="http://schemas.openxmlformats.org/officeDocument/2006/relationships/customXml" Target="../customXml/item3.xml"/><Relationship Id="rId7" Type="http://schemas.openxmlformats.org/officeDocument/2006/relationships/handoutMaster" Target="handoutMasters/handoutMaster1.xml"/><Relationship Id="rId12" Type="http://schemas.openxmlformats.org/officeDocument/2006/relationships/tableStyles" Target="tableStyle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theme" Target="theme/theme1.xml"/><Relationship Id="rId5" Type="http://schemas.openxmlformats.org/officeDocument/2006/relationships/slide" Target="slides/slide1.xml"/><Relationship Id="rId10"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presProps" Target="presProps.xml"/><Relationship Id="rId13" Type="http://schemas.openxmlformats.org/officeDocument/2006/relationships/slide" Target="slides/slide2.xml"/><Relationship Id="rId14" Type="http://schemas.openxmlformats.org/officeDocument/2006/relationships/slide" Target="slides/slide3.xml"/><Relationship Id="rId15" Type="http://schemas.openxmlformats.org/officeDocument/2006/relationships/slide" Target="slides/slide4.xml"/><Relationship Id="rId16" Type="http://schemas.openxmlformats.org/officeDocument/2006/relationships/slide" Target="slides/slide5.xml"/><Relationship Id="rId17" Type="http://schemas.openxmlformats.org/officeDocument/2006/relationships/slide" Target="slides/slide6.xml"/><Relationship Id="rId18" Type="http://schemas.openxmlformats.org/officeDocument/2006/relationships/slide" Target="slides/slide7.xml"/><Relationship Id="rId19" Type="http://schemas.openxmlformats.org/officeDocument/2006/relationships/slide" Target="slides/slide8.xml"/><Relationship Id="rId20" Type="http://schemas.openxmlformats.org/officeDocument/2006/relationships/slide" Target="slides/slide9.xml"/><Relationship Id="rId21" Type="http://schemas.openxmlformats.org/officeDocument/2006/relationships/slide" Target="slides/slide10.xml"/><Relationship Id="rId22" Type="http://schemas.openxmlformats.org/officeDocument/2006/relationships/slide" Target="slides/slide11.xml"/><Relationship Id="rId23" Type="http://schemas.openxmlformats.org/officeDocument/2006/relationships/slide" Target="slides/slide12.xml"/><Relationship Id="rId24" Type="http://schemas.openxmlformats.org/officeDocument/2006/relationships/slide" Target="slides/slide13.xml"/><Relationship Id="rId25" Type="http://schemas.openxmlformats.org/officeDocument/2006/relationships/slide" Target="slides/slide14.xml"/><Relationship Id="rId26" Type="http://schemas.openxmlformats.org/officeDocument/2006/relationships/slide" Target="slides/slide15.xml"/><Relationship Id="rId27" Type="http://schemas.openxmlformats.org/officeDocument/2006/relationships/slide" Target="slides/slide16.xml"/><Relationship Id="rId28" Type="http://schemas.openxmlformats.org/officeDocument/2006/relationships/slide" Target="slides/slide17.xml"/><Relationship Id="rId29" Type="http://schemas.openxmlformats.org/officeDocument/2006/relationships/slide" Target="slides/slide18.xml"/><Relationship Id="rId30" Type="http://schemas.openxmlformats.org/officeDocument/2006/relationships/slide" Target="slides/slide19.xml"/><Relationship Id="rId31" Type="http://schemas.openxmlformats.org/officeDocument/2006/relationships/slide" Target="slides/slide20.xml"/><Relationship Id="rId32" Type="http://schemas.openxmlformats.org/officeDocument/2006/relationships/slide" Target="slides/slide21.xml"/><Relationship Id="rId33" Type="http://schemas.openxmlformats.org/officeDocument/2006/relationships/slide" Target="slides/slide22.xml"/><Relationship Id="rId34" Type="http://schemas.openxmlformats.org/officeDocument/2006/relationships/slide" Target="slides/slide23.xml"/><Relationship Id="rId35" Type="http://schemas.openxmlformats.org/officeDocument/2006/relationships/slide" Target="slides/slide2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D2B30CE-492A-492B-8120-2DBED453C83B}"/>
              </a:ext>
            </a:extLst>
          </p:cNvPr>
          <p:cNvSpPr>
            <a:spLocks noGrp="1"/>
          </p:cNvSpPr>
          <p:nvPr>
            <p:ph type="hdr" sz="quarter"/>
          </p:nvPr>
        </p:nvSpPr>
        <p:spPr>
          <a:xfrm>
            <a:off x="0" y="0"/>
            <a:ext cx="3076363" cy="513508"/>
          </a:xfrm>
          <a:prstGeom prst="rect">
            <a:avLst/>
          </a:prstGeom>
        </p:spPr>
        <p:txBody>
          <a:bodyPr vert="horz" lIns="99048" tIns="49524" rIns="99048" bIns="49524" rtlCol="0"/>
          <a:lstStyle>
            <a:lvl1pPr algn="l">
              <a:defRPr sz="1300"/>
            </a:lvl1pPr>
          </a:lstStyle>
          <a:p>
            <a:r>
              <a:rPr lang="en-GB"/>
              <a:t>West Sussex Outbreak Control Plan - Daily Data Checklist</a:t>
            </a:r>
          </a:p>
        </p:txBody>
      </p:sp>
      <p:sp>
        <p:nvSpPr>
          <p:cNvPr id="3" name="Date Placeholder 2">
            <a:extLst>
              <a:ext uri="{FF2B5EF4-FFF2-40B4-BE49-F238E27FC236}">
                <a16:creationId xmlns:a16="http://schemas.microsoft.com/office/drawing/2014/main" id="{7112E9B5-E443-4EC1-A579-023319C265ED}"/>
              </a:ext>
            </a:extLst>
          </p:cNvPr>
          <p:cNvSpPr>
            <a:spLocks noGrp="1"/>
          </p:cNvSpPr>
          <p:nvPr>
            <p:ph type="dt" sz="quarter" idx="1"/>
          </p:nvPr>
        </p:nvSpPr>
        <p:spPr>
          <a:xfrm>
            <a:off x="4021294" y="0"/>
            <a:ext cx="3076363" cy="513508"/>
          </a:xfrm>
          <a:prstGeom prst="rect">
            <a:avLst/>
          </a:prstGeom>
        </p:spPr>
        <p:txBody>
          <a:bodyPr vert="horz" lIns="99048" tIns="49524" rIns="99048" bIns="49524" rtlCol="0"/>
          <a:lstStyle>
            <a:lvl1pPr algn="r">
              <a:defRPr sz="1300"/>
            </a:lvl1pPr>
          </a:lstStyle>
          <a:p>
            <a:fld id="{4F4BE593-4F5C-4247-8B72-DF5304408724}" type="datetimeFigureOut">
              <a:rPr lang="en-GB" smtClean="0"/>
              <a:t>02/09/2020</a:t>
            </a:fld>
            <a:endParaRPr lang="en-GB"/>
          </a:p>
        </p:txBody>
      </p:sp>
      <p:sp>
        <p:nvSpPr>
          <p:cNvPr id="4" name="Footer Placeholder 3">
            <a:extLst>
              <a:ext uri="{FF2B5EF4-FFF2-40B4-BE49-F238E27FC236}">
                <a16:creationId xmlns:a16="http://schemas.microsoft.com/office/drawing/2014/main" id="{DE9405C7-0194-4C57-B9A4-06EA182D1B2F}"/>
              </a:ext>
            </a:extLst>
          </p:cNvPr>
          <p:cNvSpPr>
            <a:spLocks noGrp="1"/>
          </p:cNvSpPr>
          <p:nvPr>
            <p:ph type="ftr" sz="quarter" idx="2"/>
          </p:nvPr>
        </p:nvSpPr>
        <p:spPr>
          <a:xfrm>
            <a:off x="0" y="9721107"/>
            <a:ext cx="3076363" cy="513507"/>
          </a:xfrm>
          <a:prstGeom prst="rect">
            <a:avLst/>
          </a:prstGeom>
        </p:spPr>
        <p:txBody>
          <a:bodyPr vert="horz" lIns="99048" tIns="49524" rIns="99048" bIns="49524" rtlCol="0" anchor="b"/>
          <a:lstStyle>
            <a:lvl1pPr algn="l">
              <a:defRPr sz="1300"/>
            </a:lvl1pPr>
          </a:lstStyle>
          <a:p>
            <a:endParaRPr lang="en-GB"/>
          </a:p>
        </p:txBody>
      </p:sp>
      <p:sp>
        <p:nvSpPr>
          <p:cNvPr id="5" name="Slide Number Placeholder 4">
            <a:extLst>
              <a:ext uri="{FF2B5EF4-FFF2-40B4-BE49-F238E27FC236}">
                <a16:creationId xmlns:a16="http://schemas.microsoft.com/office/drawing/2014/main" id="{B8AB4DD4-3AE4-4970-BC5B-700CBCFE3933}"/>
              </a:ext>
            </a:extLst>
          </p:cNvPr>
          <p:cNvSpPr>
            <a:spLocks noGrp="1"/>
          </p:cNvSpPr>
          <p:nvPr>
            <p:ph type="sldNum" sz="quarter" idx="3"/>
          </p:nvPr>
        </p:nvSpPr>
        <p:spPr>
          <a:xfrm>
            <a:off x="4021294" y="9721107"/>
            <a:ext cx="3076363" cy="513507"/>
          </a:xfrm>
          <a:prstGeom prst="rect">
            <a:avLst/>
          </a:prstGeom>
        </p:spPr>
        <p:txBody>
          <a:bodyPr vert="horz" lIns="99048" tIns="49524" rIns="99048" bIns="49524" rtlCol="0" anchor="b"/>
          <a:lstStyle>
            <a:lvl1pPr algn="r">
              <a:defRPr sz="1300"/>
            </a:lvl1pPr>
          </a:lstStyle>
          <a:p>
            <a:fld id="{434314CE-8C26-4239-9737-C2E5332DB863}" type="slidenum">
              <a:rPr lang="en-GB" smtClean="0"/>
              <a:t>‹#›</a:t>
            </a:fld>
            <a:endParaRPr lang="en-GB"/>
          </a:p>
        </p:txBody>
      </p:sp>
    </p:spTree>
    <p:extLst>
      <p:ext uri="{BB962C8B-B14F-4D97-AF65-F5344CB8AC3E}">
        <p14:creationId xmlns:p14="http://schemas.microsoft.com/office/powerpoint/2010/main" val="1555671556"/>
      </p:ext>
    </p:extLst>
  </p:cSld>
  <p:clrMap bg1="lt1" tx1="dk1" bg2="lt2" tx2="dk2" accent1="accent1" accent2="accent2" accent3="accent3" accent4="accent4" accent5="accent5" accent6="accent6" hlink="hlink" folHlink="folHlink"/>
  <p:hf ftr="0" dt="0"/>
</p:handoutMaster>
</file>

<file path=ppt/media/file2fa118b89e.png>
</file>

<file path=ppt/media/file2fa150e89b8.png>
</file>

<file path=ppt/media/file2fa204b7b7a.png>
</file>

<file path=ppt/media/file2fa22744bbe.png>
</file>

<file path=ppt/media/file2fa261604ba.png>
</file>

<file path=ppt/media/file2fa2aec72a3.png>
</file>

<file path=ppt/media/file2fa2f194d1e.png>
</file>

<file path=ppt/media/file2fa338e968c.png>
</file>

<file path=ppt/media/file2fa3779f31.png>
</file>

<file path=ppt/media/file2fa3b979726.png>
</file>

<file path=ppt/media/file2fa4078656f.png>
</file>

<file path=ppt/media/file2fa42db42e7.png>
</file>

<file path=ppt/media/file2fa43c4c337.png>
</file>

<file path=ppt/media/file2fa4783edb.png>
</file>

<file path=ppt/media/file2fa49056dfb.png>
</file>

<file path=ppt/media/file2fa4e9fd885.png>
</file>

<file path=ppt/media/file2fa5194241e.png>
</file>

<file path=ppt/media/file2fa54cf5769.png>
</file>

<file path=ppt/media/file2fa565285a7.png>
</file>

<file path=ppt/media/file2fa5d445e5a.png>
</file>

<file path=ppt/media/file2fa60402c16.png>
</file>

<file path=ppt/media/file2fa60b9bfbd.png>
</file>

<file path=ppt/media/file2fa6d7399d4.png>
</file>

<file path=ppt/media/file2fa6f9062de.png>
</file>

<file path=ppt/media/file2fa704b160a.png>
</file>

<file path=ppt/media/file2fa72669e27.png>
</file>

<file path=ppt/media/file2fa7873d9fe.png>
</file>

<file path=ppt/media/file2fa7decf079.png>
</file>

<file path=ppt/media/file2fa7e008da1.png>
</file>

<file path=ppt/media/file2fa95a4159.png>
</file>

<file path=ppt/media/image1.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6363" cy="513508"/>
          </a:xfrm>
          <a:prstGeom prst="rect">
            <a:avLst/>
          </a:prstGeom>
        </p:spPr>
        <p:txBody>
          <a:bodyPr vert="horz" lIns="99048" tIns="49524" rIns="99048" bIns="49524" rtlCol="0"/>
          <a:lstStyle>
            <a:lvl1pPr algn="l">
              <a:defRPr sz="1300"/>
            </a:lvl1pPr>
          </a:lstStyle>
          <a:p>
            <a:r>
              <a:rPr lang="en-GB"/>
              <a:t>West Sussex Outbreak Control Plan - Daily Data Checklist</a:t>
            </a:r>
          </a:p>
        </p:txBody>
      </p:sp>
      <p:sp>
        <p:nvSpPr>
          <p:cNvPr id="3" name="Date Placeholder 2"/>
          <p:cNvSpPr>
            <a:spLocks noGrp="1"/>
          </p:cNvSpPr>
          <p:nvPr>
            <p:ph type="dt" idx="1"/>
          </p:nvPr>
        </p:nvSpPr>
        <p:spPr>
          <a:xfrm>
            <a:off x="4021294" y="0"/>
            <a:ext cx="3076363" cy="513508"/>
          </a:xfrm>
          <a:prstGeom prst="rect">
            <a:avLst/>
          </a:prstGeom>
        </p:spPr>
        <p:txBody>
          <a:bodyPr vert="horz" lIns="99048" tIns="49524" rIns="99048" bIns="49524" rtlCol="0"/>
          <a:lstStyle>
            <a:lvl1pPr algn="r">
              <a:defRPr sz="1300"/>
            </a:lvl1pPr>
          </a:lstStyle>
          <a:p>
            <a:fld id="{69F2F94F-1C29-4372-94B6-79A45F0E2BD2}" type="datetimeFigureOut">
              <a:rPr lang="en-GB" smtClean="0"/>
              <a:t>02/09/2020</a:t>
            </a:fld>
            <a:endParaRPr lang="en-GB"/>
          </a:p>
        </p:txBody>
      </p:sp>
      <p:sp>
        <p:nvSpPr>
          <p:cNvPr id="4" name="Slide Image Placeholder 3"/>
          <p:cNvSpPr>
            <a:spLocks noGrp="1" noRot="1" noChangeAspect="1"/>
          </p:cNvSpPr>
          <p:nvPr>
            <p:ph type="sldImg" idx="2"/>
          </p:nvPr>
        </p:nvSpPr>
        <p:spPr>
          <a:xfrm>
            <a:off x="479425" y="1279525"/>
            <a:ext cx="6140450" cy="3454400"/>
          </a:xfrm>
          <a:prstGeom prst="rect">
            <a:avLst/>
          </a:prstGeom>
          <a:noFill/>
          <a:ln w="12700">
            <a:solidFill>
              <a:prstClr val="black"/>
            </a:solidFill>
          </a:ln>
        </p:spPr>
        <p:txBody>
          <a:bodyPr vert="horz" lIns="99048" tIns="49524" rIns="99048" bIns="49524" rtlCol="0" anchor="ctr"/>
          <a:lstStyle/>
          <a:p>
            <a:endParaRPr lang="en-GB"/>
          </a:p>
        </p:txBody>
      </p:sp>
      <p:sp>
        <p:nvSpPr>
          <p:cNvPr id="5" name="Notes Placeholder 4"/>
          <p:cNvSpPr>
            <a:spLocks noGrp="1"/>
          </p:cNvSpPr>
          <p:nvPr>
            <p:ph type="body" sz="quarter" idx="3"/>
          </p:nvPr>
        </p:nvSpPr>
        <p:spPr>
          <a:xfrm>
            <a:off x="709930" y="4925407"/>
            <a:ext cx="5679440" cy="4029879"/>
          </a:xfrm>
          <a:prstGeom prst="rect">
            <a:avLst/>
          </a:prstGeom>
        </p:spPr>
        <p:txBody>
          <a:bodyPr vert="horz" lIns="99048" tIns="49524" rIns="99048" bIns="49524"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9721107"/>
            <a:ext cx="3076363" cy="513507"/>
          </a:xfrm>
          <a:prstGeom prst="rect">
            <a:avLst/>
          </a:prstGeom>
        </p:spPr>
        <p:txBody>
          <a:bodyPr vert="horz" lIns="99048" tIns="49524" rIns="99048" bIns="49524" rtlCol="0" anchor="b"/>
          <a:lstStyle>
            <a:lvl1pPr algn="l">
              <a:defRPr sz="1300"/>
            </a:lvl1pPr>
          </a:lstStyle>
          <a:p>
            <a:endParaRPr lang="en-GB"/>
          </a:p>
        </p:txBody>
      </p:sp>
      <p:sp>
        <p:nvSpPr>
          <p:cNvPr id="7" name="Slide Number Placeholder 6"/>
          <p:cNvSpPr>
            <a:spLocks noGrp="1"/>
          </p:cNvSpPr>
          <p:nvPr>
            <p:ph type="sldNum" sz="quarter" idx="5"/>
          </p:nvPr>
        </p:nvSpPr>
        <p:spPr>
          <a:xfrm>
            <a:off x="4021294" y="9721107"/>
            <a:ext cx="3076363" cy="513507"/>
          </a:xfrm>
          <a:prstGeom prst="rect">
            <a:avLst/>
          </a:prstGeom>
        </p:spPr>
        <p:txBody>
          <a:bodyPr vert="horz" lIns="99048" tIns="49524" rIns="99048" bIns="49524" rtlCol="0" anchor="b"/>
          <a:lstStyle>
            <a:lvl1pPr algn="r">
              <a:defRPr sz="1300"/>
            </a:lvl1pPr>
          </a:lstStyle>
          <a:p>
            <a:fld id="{715918E2-8CAC-4628-9DD0-FD3F5D9EFC90}" type="slidenum">
              <a:rPr lang="en-GB" smtClean="0"/>
              <a:t>‹#›</a:t>
            </a:fld>
            <a:endParaRPr lang="en-GB"/>
          </a:p>
        </p:txBody>
      </p:sp>
    </p:spTree>
    <p:extLst>
      <p:ext uri="{BB962C8B-B14F-4D97-AF65-F5344CB8AC3E}">
        <p14:creationId xmlns:p14="http://schemas.microsoft.com/office/powerpoint/2010/main" val="355910441"/>
      </p:ext>
    </p:extLst>
  </p:cSld>
  <p:clrMap bg1="lt1" tx1="dk1" bg2="lt2" tx2="dk2" accent1="accent1" accent2="accent2" accent3="accent3" accent4="accent4" accent5="accent5" accent6="accent6" hlink="hlink" folHlink="folHlink"/>
  <p:hf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1A11B-C743-48B3-B8E0-E19F16843D2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4352DFF7-8703-4B3A-AD2E-D4FD02631E0B}"/>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19C67A90-8BCB-4243-860A-0722014DED65}"/>
              </a:ext>
            </a:extLst>
          </p:cNvPr>
          <p:cNvSpPr>
            <a:spLocks noGrp="1"/>
          </p:cNvSpPr>
          <p:nvPr>
            <p:ph type="dt" sz="half" idx="10"/>
          </p:nvPr>
        </p:nvSpPr>
        <p:spPr/>
        <p:txBody>
          <a:bodyPr/>
          <a:lstStyle/>
          <a:p>
            <a:fld id="{26C29144-6561-4B8B-B9F1-36ECB9B30B11}" type="datetime4">
              <a:rPr lang="en-GB" smtClean="0"/>
              <a:t>2 September 2020</a:t>
            </a:fld>
            <a:endParaRPr lang="en-GB"/>
          </a:p>
        </p:txBody>
      </p:sp>
      <p:sp>
        <p:nvSpPr>
          <p:cNvPr id="5" name="Footer Placeholder 4">
            <a:extLst>
              <a:ext uri="{FF2B5EF4-FFF2-40B4-BE49-F238E27FC236}">
                <a16:creationId xmlns:a16="http://schemas.microsoft.com/office/drawing/2014/main" id="{AD11760F-1E5E-4257-8936-5710F29148D5}"/>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6" name="Slide Number Placeholder 5">
            <a:extLst>
              <a:ext uri="{FF2B5EF4-FFF2-40B4-BE49-F238E27FC236}">
                <a16:creationId xmlns:a16="http://schemas.microsoft.com/office/drawing/2014/main" id="{281C9269-55AA-4964-BD17-AE4989A80400}"/>
              </a:ext>
            </a:extLst>
          </p:cNvPr>
          <p:cNvSpPr>
            <a:spLocks noGrp="1"/>
          </p:cNvSpPr>
          <p:nvPr>
            <p:ph type="sldNum" sz="quarter" idx="12"/>
          </p:nvPr>
        </p:nvSpPr>
        <p:spPr/>
        <p:txBody>
          <a:bodyPr/>
          <a:lstStyle/>
          <a:p>
            <a:fld id="{197E031E-CC7C-4FFD-B59E-418DD80E7695}" type="slidenum">
              <a:rPr lang="en-GB" smtClean="0"/>
              <a:t>‹#›</a:t>
            </a:fld>
            <a:endParaRPr lang="en-GB"/>
          </a:p>
        </p:txBody>
      </p:sp>
    </p:spTree>
    <p:extLst>
      <p:ext uri="{BB962C8B-B14F-4D97-AF65-F5344CB8AC3E}">
        <p14:creationId xmlns:p14="http://schemas.microsoft.com/office/powerpoint/2010/main" val="505643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tro_pag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3A52482-26E0-7D43-9232-3A46F6F1DF68}"/>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17378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79549"/>
            <a:ext cx="4000198" cy="369332"/>
          </a:xfrm>
          <a:prstGeom prst="rect">
            <a:avLst/>
          </a:prstGeom>
          <a:noFill/>
        </p:spPr>
        <p:txBody>
          <a:bodyPr wrap="none" rtlCol="0">
            <a:spAutoFit/>
          </a:bodyPr>
          <a:lstStyle/>
          <a:p>
            <a:r>
              <a:rPr lang="en-US" dirty="0"/>
              <a:t>West Sussex Local Outbreak Control Plan</a:t>
            </a:r>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79549"/>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pic>
        <p:nvPicPr>
          <p:cNvPr id="7" name="Picture 6" descr="A picture containing drawing&#10;&#10;Description automatically generated">
            <a:extLst>
              <a:ext uri="{FF2B5EF4-FFF2-40B4-BE49-F238E27FC236}">
                <a16:creationId xmlns:a16="http://schemas.microsoft.com/office/drawing/2014/main" id="{4F24879B-B4DB-5C4B-AE07-DE89D43C579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62355" y="791980"/>
            <a:ext cx="1369169" cy="889960"/>
          </a:xfrm>
          <a:prstGeom prst="rect">
            <a:avLst/>
          </a:prstGeom>
        </p:spPr>
      </p:pic>
      <p:sp>
        <p:nvSpPr>
          <p:cNvPr id="10" name="Text Placeholder 9">
            <a:extLst>
              <a:ext uri="{FF2B5EF4-FFF2-40B4-BE49-F238E27FC236}">
                <a16:creationId xmlns:a16="http://schemas.microsoft.com/office/drawing/2014/main" id="{2F52E940-39E6-894F-B9CB-B6257DCE07C4}"/>
              </a:ext>
            </a:extLst>
          </p:cNvPr>
          <p:cNvSpPr>
            <a:spLocks noGrp="1"/>
          </p:cNvSpPr>
          <p:nvPr>
            <p:ph type="body" sz="quarter" idx="12"/>
          </p:nvPr>
        </p:nvSpPr>
        <p:spPr>
          <a:xfrm>
            <a:off x="260349" y="1944127"/>
            <a:ext cx="6611505" cy="454025"/>
          </a:xfrm>
          <a:prstGeom prst="rect">
            <a:avLst/>
          </a:prstGeom>
        </p:spPr>
        <p:txBody>
          <a:bodyPr/>
          <a:lstStyle>
            <a:lvl1pPr marL="0" indent="0">
              <a:buNone/>
              <a:defRPr sz="2400" b="1">
                <a:solidFill>
                  <a:schemeClr val="accent5">
                    <a:lumMod val="75000"/>
                  </a:schemeClr>
                </a:solidFill>
              </a:defRPr>
            </a:lvl1pPr>
          </a:lstStyle>
          <a:p>
            <a:pPr lvl="0"/>
            <a:endParaRPr lang="en-US" dirty="0"/>
          </a:p>
        </p:txBody>
      </p:sp>
      <p:sp>
        <p:nvSpPr>
          <p:cNvPr id="12" name="Text Placeholder 11">
            <a:extLst>
              <a:ext uri="{FF2B5EF4-FFF2-40B4-BE49-F238E27FC236}">
                <a16:creationId xmlns:a16="http://schemas.microsoft.com/office/drawing/2014/main" id="{755F4D9A-7F7E-7148-91FD-58527B86A4EF}"/>
              </a:ext>
            </a:extLst>
          </p:cNvPr>
          <p:cNvSpPr>
            <a:spLocks noGrp="1"/>
          </p:cNvSpPr>
          <p:nvPr>
            <p:ph type="body" sz="quarter" idx="13"/>
          </p:nvPr>
        </p:nvSpPr>
        <p:spPr>
          <a:xfrm>
            <a:off x="260350" y="2603500"/>
            <a:ext cx="11487150" cy="2374900"/>
          </a:xfrm>
          <a:prstGeom prst="rect">
            <a:avLst/>
          </a:prstGeom>
        </p:spPr>
        <p:txBody>
          <a:bodyPr/>
          <a:lstStyle>
            <a:lvl1pPr marL="0" indent="0">
              <a:lnSpc>
                <a:spcPct val="100000"/>
              </a:lnSpc>
              <a:spcAft>
                <a:spcPts val="600"/>
              </a:spcAft>
              <a:buNone/>
              <a:defRPr sz="2000"/>
            </a:lvl1pPr>
          </a:lstStyle>
          <a:p>
            <a:pPr lvl="0"/>
            <a:endParaRPr lang="en-US" dirty="0"/>
          </a:p>
        </p:txBody>
      </p:sp>
      <p:sp>
        <p:nvSpPr>
          <p:cNvPr id="14" name="Text Placeholder 13">
            <a:extLst>
              <a:ext uri="{FF2B5EF4-FFF2-40B4-BE49-F238E27FC236}">
                <a16:creationId xmlns:a16="http://schemas.microsoft.com/office/drawing/2014/main" id="{5F06FFED-C411-A343-9E23-33E64202BE9D}"/>
              </a:ext>
            </a:extLst>
          </p:cNvPr>
          <p:cNvSpPr>
            <a:spLocks noGrp="1"/>
          </p:cNvSpPr>
          <p:nvPr>
            <p:ph type="body" sz="quarter" idx="14"/>
          </p:nvPr>
        </p:nvSpPr>
        <p:spPr>
          <a:xfrm>
            <a:off x="260350" y="5486400"/>
            <a:ext cx="2759941" cy="419100"/>
          </a:xfrm>
          <a:prstGeom prst="rect">
            <a:avLst/>
          </a:prstGeom>
        </p:spPr>
        <p:txBody>
          <a:bodyPr/>
          <a:lstStyle>
            <a:lvl1pPr marL="0" indent="0">
              <a:buNone/>
              <a:defRPr sz="2000" b="1"/>
            </a:lvl1pPr>
          </a:lstStyle>
          <a:p>
            <a:pPr lvl="0"/>
            <a:endParaRPr lang="en-US" dirty="0"/>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260349" y="5878800"/>
            <a:ext cx="3409950" cy="336550"/>
          </a:xfrm>
          <a:prstGeom prst="rect">
            <a:avLst/>
          </a:prstGeom>
        </p:spPr>
        <p:txBody>
          <a:bodyPr/>
          <a:lstStyle>
            <a:lvl1pPr marL="0" indent="0">
              <a:buNone/>
              <a:defRPr sz="1800"/>
            </a:lvl1pPr>
          </a:lstStyle>
          <a:p>
            <a:pPr lvl="0"/>
            <a:endParaRPr lang="en-US" dirty="0"/>
          </a:p>
        </p:txBody>
      </p:sp>
      <p:sp>
        <p:nvSpPr>
          <p:cNvPr id="15" name="Text Placeholder 12">
            <a:extLst>
              <a:ext uri="{FF2B5EF4-FFF2-40B4-BE49-F238E27FC236}">
                <a16:creationId xmlns:a16="http://schemas.microsoft.com/office/drawing/2014/main" id="{F8F210A9-903A-D541-9E91-B2C677DC7C6D}"/>
              </a:ext>
            </a:extLst>
          </p:cNvPr>
          <p:cNvSpPr>
            <a:spLocks noGrp="1"/>
          </p:cNvSpPr>
          <p:nvPr>
            <p:ph type="body" sz="quarter" idx="17"/>
          </p:nvPr>
        </p:nvSpPr>
        <p:spPr>
          <a:xfrm>
            <a:off x="10702754" y="6173785"/>
            <a:ext cx="1236662" cy="365124"/>
          </a:xfrm>
          <a:prstGeom prst="rect">
            <a:avLst/>
          </a:prstGeom>
          <a:solidFill>
            <a:schemeClr val="bg1">
              <a:lumMod val="85000"/>
            </a:schemeClr>
          </a:solidFill>
        </p:spPr>
        <p:txBody>
          <a:bodyPr/>
          <a:lstStyle>
            <a:lvl1pPr marL="0" indent="0" algn="ctr">
              <a:buNone/>
              <a:defRPr sz="1800"/>
            </a:lvl1pPr>
            <a:lvl2pPr>
              <a:defRPr sz="1100"/>
            </a:lvl2pPr>
            <a:lvl3pPr>
              <a:defRPr sz="1100"/>
            </a:lvl3pPr>
            <a:lvl4pPr>
              <a:defRPr sz="1100"/>
            </a:lvl4pPr>
            <a:lvl5pPr>
              <a:defRPr sz="1100"/>
            </a:lvl5pPr>
          </a:lstStyle>
          <a:p>
            <a:pPr lvl="0"/>
            <a:endParaRPr lang="en-US" dirty="0"/>
          </a:p>
        </p:txBody>
      </p:sp>
    </p:spTree>
    <p:extLst>
      <p:ext uri="{BB962C8B-B14F-4D97-AF65-F5344CB8AC3E}">
        <p14:creationId xmlns:p14="http://schemas.microsoft.com/office/powerpoint/2010/main" val="32800907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aily_case_layou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17378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70889"/>
            <a:ext cx="6240683" cy="369332"/>
          </a:xfrm>
          <a:prstGeom prst="rect">
            <a:avLst/>
          </a:prstGeom>
          <a:noFill/>
        </p:spPr>
        <p:txBody>
          <a:bodyPr wrap="none" rtlCol="0">
            <a:spAutoFit/>
          </a:bodyPr>
          <a:lstStyle/>
          <a:p>
            <a:r>
              <a:rPr lang="en-US" dirty="0"/>
              <a:t>West Sussex Local Outbreak Control Plan – </a:t>
            </a:r>
            <a:r>
              <a:rPr lang="en-US" b="1" dirty="0"/>
              <a:t>Daily confirmed cases</a:t>
            </a:r>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70889"/>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7732089" y="5695950"/>
            <a:ext cx="3919583" cy="365124"/>
          </a:xfrm>
          <a:prstGeom prst="rect">
            <a:avLst/>
          </a:prstGeom>
        </p:spPr>
        <p:txBody>
          <a:bodyPr/>
          <a:lstStyle>
            <a:lvl1pPr marL="0" indent="0">
              <a:buNone/>
              <a:defRPr sz="1200"/>
            </a:lvl1pPr>
          </a:lstStyle>
          <a:p>
            <a:pPr lvl="0"/>
            <a:endParaRPr lang="en-US" dirty="0"/>
          </a:p>
        </p:txBody>
      </p:sp>
      <p:sp>
        <p:nvSpPr>
          <p:cNvPr id="13" name="TextBox 12">
            <a:extLst>
              <a:ext uri="{FF2B5EF4-FFF2-40B4-BE49-F238E27FC236}">
                <a16:creationId xmlns:a16="http://schemas.microsoft.com/office/drawing/2014/main" id="{FD0E8D53-74F5-2C40-81CC-BCC70FCC8808}"/>
              </a:ext>
            </a:extLst>
          </p:cNvPr>
          <p:cNvSpPr txBox="1"/>
          <p:nvPr userDrawn="1"/>
        </p:nvSpPr>
        <p:spPr>
          <a:xfrm>
            <a:off x="224874" y="5866092"/>
            <a:ext cx="5458474" cy="830997"/>
          </a:xfrm>
          <a:prstGeom prst="rect">
            <a:avLst/>
          </a:prstGeom>
          <a:solidFill>
            <a:schemeClr val="bg2"/>
          </a:solidFill>
        </p:spPr>
        <p:txBody>
          <a:bodyPr wrap="square" rtlCol="0">
            <a:spAutoFit/>
          </a:bodyPr>
          <a:lstStyle/>
          <a:p>
            <a:r>
              <a:rPr lang="en-GB" sz="1200" b="1" dirty="0"/>
              <a:t>Pillar 1 </a:t>
            </a:r>
            <a:r>
              <a:rPr lang="en-GB" sz="1200" dirty="0"/>
              <a:t>includes NHS testing, such as tests of people being admitted to hospital or being discharged to a health/care home setting, pre-operative testing etc.</a:t>
            </a:r>
          </a:p>
          <a:p>
            <a:r>
              <a:rPr lang="en-GB" sz="1200" b="1" dirty="0"/>
              <a:t>Pillar 2 </a:t>
            </a:r>
            <a:r>
              <a:rPr lang="en-GB" sz="1200" dirty="0"/>
              <a:t>is wider community testing</a:t>
            </a:r>
          </a:p>
          <a:p>
            <a:r>
              <a:rPr lang="en-GB" sz="1200" dirty="0"/>
              <a:t>The most recent cases may not be complete due to a time lag in reporting</a:t>
            </a:r>
          </a:p>
        </p:txBody>
      </p:sp>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387927" y="558684"/>
            <a:ext cx="11263746" cy="5137266"/>
          </a:xfrm>
          <a:prstGeom prst="rect">
            <a:avLst/>
          </a:prstGeom>
        </p:spPr>
        <p:txBody>
          <a:bodyPr/>
          <a:lstStyle/>
          <a:p>
            <a:endParaRPr lang="en-US"/>
          </a:p>
        </p:txBody>
      </p:sp>
      <p:sp>
        <p:nvSpPr>
          <p:cNvPr id="11" name="Text Placeholder 12">
            <a:extLst>
              <a:ext uri="{FF2B5EF4-FFF2-40B4-BE49-F238E27FC236}">
                <a16:creationId xmlns:a16="http://schemas.microsoft.com/office/drawing/2014/main" id="{82F48795-E039-6C4D-A660-851F8ECFF754}"/>
              </a:ext>
            </a:extLst>
          </p:cNvPr>
          <p:cNvSpPr>
            <a:spLocks noGrp="1"/>
          </p:cNvSpPr>
          <p:nvPr>
            <p:ph type="body" sz="quarter" idx="17"/>
          </p:nvPr>
        </p:nvSpPr>
        <p:spPr>
          <a:xfrm>
            <a:off x="10702754" y="6173785"/>
            <a:ext cx="1236662" cy="365124"/>
          </a:xfrm>
          <a:prstGeom prst="rect">
            <a:avLst/>
          </a:prstGeom>
          <a:solidFill>
            <a:schemeClr val="bg1">
              <a:lumMod val="85000"/>
            </a:schemeClr>
          </a:solidFill>
        </p:spPr>
        <p:txBody>
          <a:bodyPr/>
          <a:lstStyle>
            <a:lvl1pPr marL="0" indent="0" algn="ctr">
              <a:buNone/>
              <a:defRPr sz="1800"/>
            </a:lvl1pPr>
            <a:lvl2pPr>
              <a:defRPr sz="1100"/>
            </a:lvl2pPr>
            <a:lvl3pPr>
              <a:defRPr sz="1100"/>
            </a:lvl3pPr>
            <a:lvl4pPr>
              <a:defRPr sz="1100"/>
            </a:lvl4pPr>
            <a:lvl5pPr>
              <a:defRPr sz="1100"/>
            </a:lvl5pPr>
          </a:lstStyle>
          <a:p>
            <a:pPr lvl="0"/>
            <a:endParaRPr lang="en-US" dirty="0"/>
          </a:p>
        </p:txBody>
      </p:sp>
    </p:spTree>
    <p:extLst>
      <p:ext uri="{BB962C8B-B14F-4D97-AF65-F5344CB8AC3E}">
        <p14:creationId xmlns:p14="http://schemas.microsoft.com/office/powerpoint/2010/main" val="37608469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Heatmap_layou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9064982" cy="369332"/>
          </a:xfrm>
          <a:prstGeom prst="rect">
            <a:avLst/>
          </a:prstGeom>
          <a:noFill/>
        </p:spPr>
        <p:txBody>
          <a:bodyPr wrap="none" rtlCol="0">
            <a:spAutoFit/>
          </a:bodyPr>
          <a:lstStyle/>
          <a:p>
            <a:r>
              <a:rPr lang="en-US" dirty="0"/>
              <a:t>West Sussex Local Outbreak Control Plan – </a:t>
            </a:r>
            <a:r>
              <a:rPr lang="en-US" b="1" dirty="0"/>
              <a:t>Summary confirmed cases per 100,000 population</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103805" y="6356034"/>
            <a:ext cx="3919583" cy="365124"/>
          </a:xfrm>
          <a:prstGeom prst="rect">
            <a:avLst/>
          </a:prstGeom>
        </p:spPr>
        <p:txBody>
          <a:bodyPr/>
          <a:lstStyle>
            <a:lvl1pPr marL="0" indent="0">
              <a:buNone/>
              <a:defRPr sz="1200"/>
            </a:lvl1pPr>
          </a:lstStyle>
          <a:p>
            <a:pPr lvl="0"/>
            <a:endParaRPr lang="en-US" dirty="0"/>
          </a:p>
        </p:txBody>
      </p:sp>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235528" y="558683"/>
            <a:ext cx="11703888" cy="5706078"/>
          </a:xfrm>
          <a:prstGeom prst="rect">
            <a:avLst/>
          </a:prstGeom>
        </p:spPr>
        <p:txBody>
          <a:bodyPr/>
          <a:lstStyle/>
          <a:p>
            <a:endParaRPr lang="en-US"/>
          </a:p>
        </p:txBody>
      </p:sp>
      <p:sp>
        <p:nvSpPr>
          <p:cNvPr id="12" name="Text Placeholder 12">
            <a:extLst>
              <a:ext uri="{FF2B5EF4-FFF2-40B4-BE49-F238E27FC236}">
                <a16:creationId xmlns:a16="http://schemas.microsoft.com/office/drawing/2014/main" id="{E9F2A4FD-369F-E648-A7E7-504549F50B29}"/>
              </a:ext>
            </a:extLst>
          </p:cNvPr>
          <p:cNvSpPr>
            <a:spLocks noGrp="1"/>
          </p:cNvSpPr>
          <p:nvPr>
            <p:ph type="body" sz="quarter" idx="17"/>
          </p:nvPr>
        </p:nvSpPr>
        <p:spPr>
          <a:xfrm>
            <a:off x="10702754" y="6340045"/>
            <a:ext cx="1236662" cy="365124"/>
          </a:xfrm>
          <a:prstGeom prst="rect">
            <a:avLst/>
          </a:prstGeom>
          <a:solidFill>
            <a:schemeClr val="bg1">
              <a:lumMod val="85000"/>
            </a:schemeClr>
          </a:solidFill>
        </p:spPr>
        <p:txBody>
          <a:bodyPr/>
          <a:lstStyle>
            <a:lvl1pPr marL="0" indent="0" algn="ctr">
              <a:buNone/>
              <a:defRPr sz="1800"/>
            </a:lvl1pPr>
            <a:lvl2pPr>
              <a:defRPr sz="1100"/>
            </a:lvl2pPr>
            <a:lvl3pPr>
              <a:defRPr sz="1100"/>
            </a:lvl3pPr>
            <a:lvl4pPr>
              <a:defRPr sz="1100"/>
            </a:lvl4pPr>
            <a:lvl5pPr>
              <a:defRPr sz="1100"/>
            </a:lvl5pPr>
          </a:lstStyle>
          <a:p>
            <a:pPr lvl="0"/>
            <a:endParaRPr lang="en-US" dirty="0"/>
          </a:p>
        </p:txBody>
      </p:sp>
    </p:spTree>
    <p:extLst>
      <p:ext uri="{BB962C8B-B14F-4D97-AF65-F5344CB8AC3E}">
        <p14:creationId xmlns:p14="http://schemas.microsoft.com/office/powerpoint/2010/main" val="27772358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rate_map_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5458691" y="558683"/>
            <a:ext cx="6480725" cy="6170328"/>
          </a:xfrm>
          <a:prstGeom prst="rect">
            <a:avLst/>
          </a:prstGeom>
        </p:spPr>
        <p:txBody>
          <a:bodyPr/>
          <a:lstStyle/>
          <a:p>
            <a:endParaRPr lang="en-US"/>
          </a:p>
        </p:txBody>
      </p:sp>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9180655" cy="369332"/>
          </a:xfrm>
          <a:prstGeom prst="rect">
            <a:avLst/>
          </a:prstGeom>
          <a:noFill/>
        </p:spPr>
        <p:txBody>
          <a:bodyPr wrap="none" rtlCol="0">
            <a:spAutoFit/>
          </a:bodyPr>
          <a:lstStyle/>
          <a:p>
            <a:r>
              <a:rPr lang="en-US" dirty="0"/>
              <a:t>West Sussex Local Outbreak Control Plan – </a:t>
            </a:r>
            <a:r>
              <a:rPr lang="en-US" b="1" dirty="0"/>
              <a:t>Cumulative confirmed cases per 100,000 population</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103805" y="6356034"/>
            <a:ext cx="3919583" cy="365124"/>
          </a:xfrm>
          <a:prstGeom prst="rect">
            <a:avLst/>
          </a:prstGeom>
        </p:spPr>
        <p:txBody>
          <a:bodyPr/>
          <a:lstStyle>
            <a:lvl1pPr marL="0" indent="0">
              <a:buNone/>
              <a:defRPr sz="1200"/>
            </a:lvl1pPr>
          </a:lstStyle>
          <a:p>
            <a:pPr lvl="0"/>
            <a:endParaRPr lang="en-US" dirty="0"/>
          </a:p>
        </p:txBody>
      </p:sp>
      <p:sp>
        <p:nvSpPr>
          <p:cNvPr id="4" name="Text Placeholder 3">
            <a:extLst>
              <a:ext uri="{FF2B5EF4-FFF2-40B4-BE49-F238E27FC236}">
                <a16:creationId xmlns:a16="http://schemas.microsoft.com/office/drawing/2014/main" id="{4410E28A-A53D-C948-BD95-2D652E1ACEF1}"/>
              </a:ext>
            </a:extLst>
          </p:cNvPr>
          <p:cNvSpPr>
            <a:spLocks noGrp="1"/>
          </p:cNvSpPr>
          <p:nvPr>
            <p:ph type="body" sz="quarter" idx="18"/>
          </p:nvPr>
        </p:nvSpPr>
        <p:spPr>
          <a:xfrm>
            <a:off x="103187" y="593725"/>
            <a:ext cx="5604885" cy="458788"/>
          </a:xfrm>
          <a:prstGeom prst="rect">
            <a:avLst/>
          </a:prstGeom>
        </p:spPr>
        <p:txBody>
          <a:bodyPr/>
          <a:lstStyle>
            <a:lvl1pPr marL="0" indent="0">
              <a:buNone/>
              <a:defRPr sz="1400" b="1"/>
            </a:lvl1pPr>
          </a:lstStyle>
          <a:p>
            <a:pPr lvl="0"/>
            <a:endParaRPr lang="en-US" dirty="0"/>
          </a:p>
        </p:txBody>
      </p:sp>
      <p:sp>
        <p:nvSpPr>
          <p:cNvPr id="8" name="Table Placeholder 7">
            <a:extLst>
              <a:ext uri="{FF2B5EF4-FFF2-40B4-BE49-F238E27FC236}">
                <a16:creationId xmlns:a16="http://schemas.microsoft.com/office/drawing/2014/main" id="{795D18AB-147A-FC48-9BA5-A0E98D22616F}"/>
              </a:ext>
            </a:extLst>
          </p:cNvPr>
          <p:cNvSpPr>
            <a:spLocks noGrp="1"/>
          </p:cNvSpPr>
          <p:nvPr>
            <p:ph type="tbl" sz="quarter" idx="19"/>
          </p:nvPr>
        </p:nvSpPr>
        <p:spPr>
          <a:xfrm>
            <a:off x="103188" y="1039841"/>
            <a:ext cx="6103648" cy="2535238"/>
          </a:xfrm>
          <a:prstGeom prst="rect">
            <a:avLst/>
          </a:prstGeom>
        </p:spPr>
        <p:txBody>
          <a:bodyPr/>
          <a:lstStyle>
            <a:lvl1pPr marL="0" indent="0">
              <a:buNone/>
              <a:defRPr sz="1200"/>
            </a:lvl1pPr>
          </a:lstStyle>
          <a:p>
            <a:endParaRPr lang="en-US" dirty="0"/>
          </a:p>
        </p:txBody>
      </p:sp>
      <p:sp>
        <p:nvSpPr>
          <p:cNvPr id="13" name="Text Placeholder 12">
            <a:extLst>
              <a:ext uri="{FF2B5EF4-FFF2-40B4-BE49-F238E27FC236}">
                <a16:creationId xmlns:a16="http://schemas.microsoft.com/office/drawing/2014/main" id="{395C11DC-098C-5549-8CFB-092A0977A3D7}"/>
              </a:ext>
            </a:extLst>
          </p:cNvPr>
          <p:cNvSpPr>
            <a:spLocks noGrp="1"/>
          </p:cNvSpPr>
          <p:nvPr>
            <p:ph type="body" sz="quarter" idx="20"/>
          </p:nvPr>
        </p:nvSpPr>
        <p:spPr>
          <a:xfrm>
            <a:off x="103188" y="4458958"/>
            <a:ext cx="3319462" cy="360363"/>
          </a:xfrm>
          <a:prstGeom prst="rect">
            <a:avLst/>
          </a:prstGeom>
        </p:spPr>
        <p:txBody>
          <a:bodyPr/>
          <a:lstStyle>
            <a:lvl1pPr marL="0" indent="0">
              <a:buNone/>
              <a:defRPr sz="1400" b="1"/>
            </a:lvl1pPr>
          </a:lstStyle>
          <a:p>
            <a:pPr lvl="0"/>
            <a:endParaRPr lang="en-US" dirty="0"/>
          </a:p>
        </p:txBody>
      </p:sp>
      <p:sp>
        <p:nvSpPr>
          <p:cNvPr id="15" name="Text Placeholder 14">
            <a:extLst>
              <a:ext uri="{FF2B5EF4-FFF2-40B4-BE49-F238E27FC236}">
                <a16:creationId xmlns:a16="http://schemas.microsoft.com/office/drawing/2014/main" id="{B93514E5-FE36-634D-9E73-F29746CF3DA4}"/>
              </a:ext>
            </a:extLst>
          </p:cNvPr>
          <p:cNvSpPr>
            <a:spLocks noGrp="1"/>
          </p:cNvSpPr>
          <p:nvPr>
            <p:ph type="body" sz="quarter" idx="21"/>
          </p:nvPr>
        </p:nvSpPr>
        <p:spPr>
          <a:xfrm>
            <a:off x="103188" y="4708481"/>
            <a:ext cx="5092700" cy="776287"/>
          </a:xfrm>
          <a:prstGeom prst="rect">
            <a:avLst/>
          </a:prstGeom>
        </p:spPr>
        <p:txBody>
          <a:bodyPr/>
          <a:lstStyle>
            <a:lvl1pPr marL="0" indent="0">
              <a:buNone/>
              <a:defRPr sz="1200"/>
            </a:lvl1pPr>
          </a:lstStyle>
          <a:p>
            <a:pPr lvl="0"/>
            <a:endParaRPr lang="en-US" dirty="0"/>
          </a:p>
        </p:txBody>
      </p:sp>
      <p:sp>
        <p:nvSpPr>
          <p:cNvPr id="7" name="Text Placeholder 6">
            <a:extLst>
              <a:ext uri="{FF2B5EF4-FFF2-40B4-BE49-F238E27FC236}">
                <a16:creationId xmlns:a16="http://schemas.microsoft.com/office/drawing/2014/main" id="{4774C634-368F-2B4C-8415-8945BBF567FC}"/>
              </a:ext>
            </a:extLst>
          </p:cNvPr>
          <p:cNvSpPr>
            <a:spLocks noGrp="1"/>
          </p:cNvSpPr>
          <p:nvPr>
            <p:ph type="body" sz="quarter" idx="22"/>
          </p:nvPr>
        </p:nvSpPr>
        <p:spPr>
          <a:xfrm>
            <a:off x="103188" y="5643636"/>
            <a:ext cx="5092700" cy="484188"/>
          </a:xfrm>
          <a:prstGeom prst="rect">
            <a:avLst/>
          </a:prstGeom>
        </p:spPr>
        <p:txBody>
          <a:bodyPr/>
          <a:lstStyle>
            <a:lvl1pPr marL="0" indent="0">
              <a:buNone/>
              <a:defRPr sz="1600" b="1"/>
            </a:lvl1pPr>
          </a:lstStyle>
          <a:p>
            <a:pPr lvl="0"/>
            <a:endParaRPr lang="en-US" dirty="0"/>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Tree>
    <p:extLst>
      <p:ext uri="{BB962C8B-B14F-4D97-AF65-F5344CB8AC3E}">
        <p14:creationId xmlns:p14="http://schemas.microsoft.com/office/powerpoint/2010/main" val="34314976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rate_map_rolling_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5458691" y="558683"/>
            <a:ext cx="6480725" cy="6170328"/>
          </a:xfrm>
          <a:prstGeom prst="rect">
            <a:avLst/>
          </a:prstGeom>
        </p:spPr>
        <p:txBody>
          <a:bodyPr/>
          <a:lstStyle/>
          <a:p>
            <a:endParaRPr lang="en-US"/>
          </a:p>
        </p:txBody>
      </p:sp>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9312934" cy="369332"/>
          </a:xfrm>
          <a:prstGeom prst="rect">
            <a:avLst/>
          </a:prstGeom>
          <a:noFill/>
        </p:spPr>
        <p:txBody>
          <a:bodyPr wrap="none" rtlCol="0">
            <a:spAutoFit/>
          </a:bodyPr>
          <a:lstStyle/>
          <a:p>
            <a:r>
              <a:rPr lang="en-US" dirty="0"/>
              <a:t>West Sussex Local Outbreak Control Plan – </a:t>
            </a:r>
            <a:r>
              <a:rPr lang="en-US" b="1" dirty="0"/>
              <a:t>Rolling 7 day confirmed cases per 100,000 population</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103805" y="6356034"/>
            <a:ext cx="3919583" cy="365124"/>
          </a:xfrm>
          <a:prstGeom prst="rect">
            <a:avLst/>
          </a:prstGeom>
        </p:spPr>
        <p:txBody>
          <a:bodyPr/>
          <a:lstStyle>
            <a:lvl1pPr marL="0" indent="0">
              <a:buNone/>
              <a:defRPr sz="1200"/>
            </a:lvl1pPr>
          </a:lstStyle>
          <a:p>
            <a:pPr lvl="0"/>
            <a:endParaRPr lang="en-US" dirty="0"/>
          </a:p>
        </p:txBody>
      </p:sp>
      <p:sp>
        <p:nvSpPr>
          <p:cNvPr id="4" name="Text Placeholder 3">
            <a:extLst>
              <a:ext uri="{FF2B5EF4-FFF2-40B4-BE49-F238E27FC236}">
                <a16:creationId xmlns:a16="http://schemas.microsoft.com/office/drawing/2014/main" id="{4410E28A-A53D-C948-BD95-2D652E1ACEF1}"/>
              </a:ext>
            </a:extLst>
          </p:cNvPr>
          <p:cNvSpPr>
            <a:spLocks noGrp="1"/>
          </p:cNvSpPr>
          <p:nvPr>
            <p:ph type="body" sz="quarter" idx="18"/>
          </p:nvPr>
        </p:nvSpPr>
        <p:spPr>
          <a:xfrm>
            <a:off x="103187" y="593725"/>
            <a:ext cx="5604885" cy="458788"/>
          </a:xfrm>
          <a:prstGeom prst="rect">
            <a:avLst/>
          </a:prstGeom>
        </p:spPr>
        <p:txBody>
          <a:bodyPr/>
          <a:lstStyle>
            <a:lvl1pPr marL="0" indent="0">
              <a:buNone/>
              <a:defRPr sz="1400" b="1"/>
            </a:lvl1pPr>
          </a:lstStyle>
          <a:p>
            <a:pPr lvl="0"/>
            <a:endParaRPr lang="en-US" dirty="0"/>
          </a:p>
        </p:txBody>
      </p:sp>
      <p:sp>
        <p:nvSpPr>
          <p:cNvPr id="8" name="Table Placeholder 7">
            <a:extLst>
              <a:ext uri="{FF2B5EF4-FFF2-40B4-BE49-F238E27FC236}">
                <a16:creationId xmlns:a16="http://schemas.microsoft.com/office/drawing/2014/main" id="{795D18AB-147A-FC48-9BA5-A0E98D22616F}"/>
              </a:ext>
            </a:extLst>
          </p:cNvPr>
          <p:cNvSpPr>
            <a:spLocks noGrp="1"/>
          </p:cNvSpPr>
          <p:nvPr>
            <p:ph type="tbl" sz="quarter" idx="19"/>
          </p:nvPr>
        </p:nvSpPr>
        <p:spPr>
          <a:xfrm>
            <a:off x="103188" y="1039841"/>
            <a:ext cx="6117503" cy="2535238"/>
          </a:xfrm>
          <a:prstGeom prst="rect">
            <a:avLst/>
          </a:prstGeom>
        </p:spPr>
        <p:txBody>
          <a:bodyPr/>
          <a:lstStyle>
            <a:lvl1pPr marL="0" indent="0">
              <a:buNone/>
              <a:defRPr sz="1200"/>
            </a:lvl1pPr>
          </a:lstStyle>
          <a:p>
            <a:endParaRPr lang="en-US" dirty="0"/>
          </a:p>
        </p:txBody>
      </p:sp>
      <p:sp>
        <p:nvSpPr>
          <p:cNvPr id="13" name="Text Placeholder 12">
            <a:extLst>
              <a:ext uri="{FF2B5EF4-FFF2-40B4-BE49-F238E27FC236}">
                <a16:creationId xmlns:a16="http://schemas.microsoft.com/office/drawing/2014/main" id="{395C11DC-098C-5549-8CFB-092A0977A3D7}"/>
              </a:ext>
            </a:extLst>
          </p:cNvPr>
          <p:cNvSpPr>
            <a:spLocks noGrp="1"/>
          </p:cNvSpPr>
          <p:nvPr>
            <p:ph type="body" sz="quarter" idx="20"/>
          </p:nvPr>
        </p:nvSpPr>
        <p:spPr>
          <a:xfrm>
            <a:off x="103188" y="4458958"/>
            <a:ext cx="3319462" cy="360363"/>
          </a:xfrm>
          <a:prstGeom prst="rect">
            <a:avLst/>
          </a:prstGeom>
        </p:spPr>
        <p:txBody>
          <a:bodyPr/>
          <a:lstStyle>
            <a:lvl1pPr marL="0" indent="0">
              <a:buNone/>
              <a:defRPr sz="1400" b="1"/>
            </a:lvl1pPr>
          </a:lstStyle>
          <a:p>
            <a:pPr lvl="0"/>
            <a:endParaRPr lang="en-US" dirty="0"/>
          </a:p>
        </p:txBody>
      </p:sp>
      <p:sp>
        <p:nvSpPr>
          <p:cNvPr id="15" name="Text Placeholder 14">
            <a:extLst>
              <a:ext uri="{FF2B5EF4-FFF2-40B4-BE49-F238E27FC236}">
                <a16:creationId xmlns:a16="http://schemas.microsoft.com/office/drawing/2014/main" id="{B93514E5-FE36-634D-9E73-F29746CF3DA4}"/>
              </a:ext>
            </a:extLst>
          </p:cNvPr>
          <p:cNvSpPr>
            <a:spLocks noGrp="1"/>
          </p:cNvSpPr>
          <p:nvPr>
            <p:ph type="body" sz="quarter" idx="21"/>
          </p:nvPr>
        </p:nvSpPr>
        <p:spPr>
          <a:xfrm>
            <a:off x="103188" y="4708481"/>
            <a:ext cx="5092700" cy="776287"/>
          </a:xfrm>
          <a:prstGeom prst="rect">
            <a:avLst/>
          </a:prstGeom>
        </p:spPr>
        <p:txBody>
          <a:bodyPr/>
          <a:lstStyle>
            <a:lvl1pPr marL="0" indent="0">
              <a:buNone/>
              <a:defRPr sz="1200"/>
            </a:lvl1pPr>
          </a:lstStyle>
          <a:p>
            <a:pPr lvl="0"/>
            <a:endParaRPr lang="en-US" dirty="0"/>
          </a:p>
        </p:txBody>
      </p:sp>
      <p:sp>
        <p:nvSpPr>
          <p:cNvPr id="7" name="Text Placeholder 6">
            <a:extLst>
              <a:ext uri="{FF2B5EF4-FFF2-40B4-BE49-F238E27FC236}">
                <a16:creationId xmlns:a16="http://schemas.microsoft.com/office/drawing/2014/main" id="{4774C634-368F-2B4C-8415-8945BBF567FC}"/>
              </a:ext>
            </a:extLst>
          </p:cNvPr>
          <p:cNvSpPr>
            <a:spLocks noGrp="1"/>
          </p:cNvSpPr>
          <p:nvPr>
            <p:ph type="body" sz="quarter" idx="22"/>
          </p:nvPr>
        </p:nvSpPr>
        <p:spPr>
          <a:xfrm>
            <a:off x="103188" y="5643636"/>
            <a:ext cx="5092700" cy="484188"/>
          </a:xfrm>
          <a:prstGeom prst="rect">
            <a:avLst/>
          </a:prstGeom>
        </p:spPr>
        <p:txBody>
          <a:bodyPr/>
          <a:lstStyle>
            <a:lvl1pPr marL="0" indent="0">
              <a:buNone/>
              <a:defRPr sz="1600" b="1"/>
            </a:lvl1pPr>
          </a:lstStyle>
          <a:p>
            <a:pPr lvl="0"/>
            <a:endParaRPr lang="en-US" dirty="0"/>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Tree>
    <p:extLst>
      <p:ext uri="{BB962C8B-B14F-4D97-AF65-F5344CB8AC3E}">
        <p14:creationId xmlns:p14="http://schemas.microsoft.com/office/powerpoint/2010/main" val="36375658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athways_layou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5591467" cy="369332"/>
          </a:xfrm>
          <a:prstGeom prst="rect">
            <a:avLst/>
          </a:prstGeom>
          <a:noFill/>
        </p:spPr>
        <p:txBody>
          <a:bodyPr wrap="none" rtlCol="0">
            <a:spAutoFit/>
          </a:bodyPr>
          <a:lstStyle/>
          <a:p>
            <a:r>
              <a:rPr lang="en-US" dirty="0"/>
              <a:t>West Sussex Local Outbreak Control Plan – </a:t>
            </a:r>
            <a:r>
              <a:rPr lang="en-US" b="1" dirty="0"/>
              <a:t>NHS Pathways</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
        <p:nvSpPr>
          <p:cNvPr id="11" name="Picture Placeholder 10">
            <a:extLst>
              <a:ext uri="{FF2B5EF4-FFF2-40B4-BE49-F238E27FC236}">
                <a16:creationId xmlns:a16="http://schemas.microsoft.com/office/drawing/2014/main" id="{4054228A-3DDD-DD4B-9F5D-32F8A9B88E9A}"/>
              </a:ext>
            </a:extLst>
          </p:cNvPr>
          <p:cNvSpPr>
            <a:spLocks noGrp="1"/>
          </p:cNvSpPr>
          <p:nvPr>
            <p:ph type="pic" sz="quarter" idx="24"/>
          </p:nvPr>
        </p:nvSpPr>
        <p:spPr>
          <a:xfrm>
            <a:off x="23190" y="528753"/>
            <a:ext cx="7569200" cy="6272213"/>
          </a:xfrm>
          <a:prstGeom prst="rect">
            <a:avLst/>
          </a:prstGeom>
        </p:spPr>
        <p:txBody>
          <a:bodyPr/>
          <a:lstStyle/>
          <a:p>
            <a:endParaRPr lang="en-US"/>
          </a:p>
        </p:txBody>
      </p:sp>
      <p:sp>
        <p:nvSpPr>
          <p:cNvPr id="14" name="Text Placeholder 13">
            <a:extLst>
              <a:ext uri="{FF2B5EF4-FFF2-40B4-BE49-F238E27FC236}">
                <a16:creationId xmlns:a16="http://schemas.microsoft.com/office/drawing/2014/main" id="{9F2F35A0-C50A-C740-9D49-62CA9A73EBF9}"/>
              </a:ext>
            </a:extLst>
          </p:cNvPr>
          <p:cNvSpPr>
            <a:spLocks noGrp="1"/>
          </p:cNvSpPr>
          <p:nvPr>
            <p:ph type="body" sz="quarter" idx="25"/>
          </p:nvPr>
        </p:nvSpPr>
        <p:spPr>
          <a:xfrm>
            <a:off x="7856538" y="684213"/>
            <a:ext cx="4022725" cy="962025"/>
          </a:xfrm>
          <a:prstGeom prst="rect">
            <a:avLst/>
          </a:prstGeom>
        </p:spPr>
        <p:txBody>
          <a:bodyPr/>
          <a:lstStyle>
            <a:lvl1pPr marL="0" indent="0">
              <a:buNone/>
              <a:defRPr sz="1600" b="1"/>
            </a:lvl1pPr>
          </a:lstStyle>
          <a:p>
            <a:pPr lvl="0"/>
            <a:endParaRPr lang="en-US" dirty="0"/>
          </a:p>
        </p:txBody>
      </p:sp>
      <p:sp>
        <p:nvSpPr>
          <p:cNvPr id="18" name="Text Placeholder 17">
            <a:extLst>
              <a:ext uri="{FF2B5EF4-FFF2-40B4-BE49-F238E27FC236}">
                <a16:creationId xmlns:a16="http://schemas.microsoft.com/office/drawing/2014/main" id="{0FC4783C-F286-0448-B172-3928793C5C31}"/>
              </a:ext>
            </a:extLst>
          </p:cNvPr>
          <p:cNvSpPr>
            <a:spLocks noGrp="1"/>
          </p:cNvSpPr>
          <p:nvPr>
            <p:ph type="body" sz="quarter" idx="26"/>
          </p:nvPr>
        </p:nvSpPr>
        <p:spPr>
          <a:xfrm>
            <a:off x="4426960" y="1315259"/>
            <a:ext cx="2727325" cy="1216025"/>
          </a:xfrm>
          <a:prstGeom prst="rect">
            <a:avLst/>
          </a:prstGeom>
        </p:spPr>
        <p:txBody>
          <a:bodyPr/>
          <a:lstStyle>
            <a:lvl1pPr marL="0" indent="0">
              <a:buNone/>
              <a:defRPr sz="1400"/>
            </a:lvl1pPr>
          </a:lstStyle>
          <a:p>
            <a:pPr lvl="0"/>
            <a:endParaRPr lang="en-US" dirty="0"/>
          </a:p>
        </p:txBody>
      </p:sp>
      <p:sp>
        <p:nvSpPr>
          <p:cNvPr id="21" name="Text Placeholder 20">
            <a:extLst>
              <a:ext uri="{FF2B5EF4-FFF2-40B4-BE49-F238E27FC236}">
                <a16:creationId xmlns:a16="http://schemas.microsoft.com/office/drawing/2014/main" id="{7AD7EC46-38B7-B642-8C36-1DE95FC6CB40}"/>
              </a:ext>
            </a:extLst>
          </p:cNvPr>
          <p:cNvSpPr>
            <a:spLocks noGrp="1"/>
          </p:cNvSpPr>
          <p:nvPr>
            <p:ph type="body" sz="quarter" idx="27"/>
          </p:nvPr>
        </p:nvSpPr>
        <p:spPr>
          <a:xfrm>
            <a:off x="7856538" y="1923272"/>
            <a:ext cx="4022725" cy="3005137"/>
          </a:xfrm>
          <a:prstGeom prst="rect">
            <a:avLst/>
          </a:prstGeom>
        </p:spPr>
        <p:txBody>
          <a:bodyPr/>
          <a:lstStyle>
            <a:lvl1pPr marL="285750" indent="-285750">
              <a:buFont typeface="Arial" panose="020B0604020202020204" pitchFamily="34" charset="0"/>
              <a:buChar char="•"/>
              <a:defRPr sz="1400"/>
            </a:lvl1pPr>
          </a:lstStyle>
          <a:p>
            <a:pPr lvl="0"/>
            <a:endParaRPr lang="en-US" dirty="0"/>
          </a:p>
        </p:txBody>
      </p:sp>
      <p:sp>
        <p:nvSpPr>
          <p:cNvPr id="23" name="Text Placeholder 22">
            <a:extLst>
              <a:ext uri="{FF2B5EF4-FFF2-40B4-BE49-F238E27FC236}">
                <a16:creationId xmlns:a16="http://schemas.microsoft.com/office/drawing/2014/main" id="{7B4100A8-1ABE-7D41-A550-F5D15E605605}"/>
              </a:ext>
            </a:extLst>
          </p:cNvPr>
          <p:cNvSpPr>
            <a:spLocks noGrp="1"/>
          </p:cNvSpPr>
          <p:nvPr>
            <p:ph type="body" sz="quarter" idx="28"/>
          </p:nvPr>
        </p:nvSpPr>
        <p:spPr>
          <a:xfrm>
            <a:off x="7856538" y="5972175"/>
            <a:ext cx="2846387" cy="222250"/>
          </a:xfrm>
          <a:prstGeom prst="rect">
            <a:avLst/>
          </a:prstGeom>
        </p:spPr>
        <p:txBody>
          <a:bodyPr/>
          <a:lstStyle>
            <a:lvl1pPr marL="0" indent="0">
              <a:buNone/>
              <a:defRPr sz="1200"/>
            </a:lvl1pPr>
          </a:lstStyle>
          <a:p>
            <a:pPr lvl="0"/>
            <a:endParaRPr lang="en-US" dirty="0"/>
          </a:p>
        </p:txBody>
      </p:sp>
    </p:spTree>
    <p:extLst>
      <p:ext uri="{BB962C8B-B14F-4D97-AF65-F5344CB8AC3E}">
        <p14:creationId xmlns:p14="http://schemas.microsoft.com/office/powerpoint/2010/main" val="8506140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mortality">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10252364" y="585081"/>
            <a:ext cx="1629151" cy="700684"/>
          </a:xfrm>
          <a:solidFill>
            <a:schemeClr val="accent5">
              <a:lumMod val="40000"/>
              <a:lumOff val="60000"/>
            </a:schemeClr>
          </a:solidFill>
          <a:ln>
            <a:solidFill>
              <a:schemeClr val="accent1"/>
            </a:solidFill>
          </a:ln>
        </p:spPr>
        <p:txBody>
          <a:bodyPr/>
          <a:lstStyle>
            <a:lvl1pPr algn="ctr">
              <a:defRPr sz="1600"/>
            </a:lvl1pPr>
          </a:lstStyle>
          <a:p>
            <a:r>
              <a:rPr lang="en-GB" b="1" dirty="0"/>
              <a:t>Pack Date</a:t>
            </a:r>
            <a:r>
              <a:rPr lang="en-GB" dirty="0"/>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4889352" cy="369332"/>
          </a:xfrm>
          <a:prstGeom prst="rect">
            <a:avLst/>
          </a:prstGeom>
          <a:noFill/>
        </p:spPr>
        <p:txBody>
          <a:bodyPr wrap="none" rtlCol="0">
            <a:spAutoFit/>
          </a:bodyPr>
          <a:lstStyle/>
          <a:p>
            <a:r>
              <a:rPr lang="en-US" dirty="0"/>
              <a:t>West Sussex Local Outbreak Control Plan – </a:t>
            </a:r>
            <a:r>
              <a:rPr lang="en-US" b="1" dirty="0"/>
              <a:t>Deaths</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
        <p:nvSpPr>
          <p:cNvPr id="23" name="Text Placeholder 22">
            <a:extLst>
              <a:ext uri="{FF2B5EF4-FFF2-40B4-BE49-F238E27FC236}">
                <a16:creationId xmlns:a16="http://schemas.microsoft.com/office/drawing/2014/main" id="{7B4100A8-1ABE-7D41-A550-F5D15E605605}"/>
              </a:ext>
            </a:extLst>
          </p:cNvPr>
          <p:cNvSpPr>
            <a:spLocks noGrp="1"/>
          </p:cNvSpPr>
          <p:nvPr>
            <p:ph type="body" sz="quarter" idx="28"/>
          </p:nvPr>
        </p:nvSpPr>
        <p:spPr>
          <a:xfrm>
            <a:off x="10252365" y="1540866"/>
            <a:ext cx="1687052" cy="218661"/>
          </a:xfrm>
          <a:prstGeom prst="rect">
            <a:avLst/>
          </a:prstGeom>
        </p:spPr>
        <p:txBody>
          <a:bodyPr/>
          <a:lstStyle>
            <a:lvl1pPr marL="0" indent="0">
              <a:buNone/>
              <a:defRPr sz="1200"/>
            </a:lvl1pPr>
          </a:lstStyle>
          <a:p>
            <a:pPr lvl="0"/>
            <a:endParaRPr lang="en-US" dirty="0"/>
          </a:p>
        </p:txBody>
      </p:sp>
      <p:sp>
        <p:nvSpPr>
          <p:cNvPr id="4" name="Picture Placeholder 3">
            <a:extLst>
              <a:ext uri="{FF2B5EF4-FFF2-40B4-BE49-F238E27FC236}">
                <a16:creationId xmlns:a16="http://schemas.microsoft.com/office/drawing/2014/main" id="{CAF28010-27C3-E548-B84F-C525C77E4CBD}"/>
              </a:ext>
            </a:extLst>
          </p:cNvPr>
          <p:cNvSpPr>
            <a:spLocks noGrp="1"/>
          </p:cNvSpPr>
          <p:nvPr>
            <p:ph type="pic" sz="quarter" idx="29"/>
          </p:nvPr>
        </p:nvSpPr>
        <p:spPr>
          <a:xfrm>
            <a:off x="23190" y="3732541"/>
            <a:ext cx="9844379" cy="3121166"/>
          </a:xfrm>
          <a:prstGeom prst="rect">
            <a:avLst/>
          </a:prstGeom>
        </p:spPr>
        <p:txBody>
          <a:bodyPr/>
          <a:lstStyle/>
          <a:p>
            <a:endParaRPr lang="en-US"/>
          </a:p>
        </p:txBody>
      </p:sp>
      <p:sp>
        <p:nvSpPr>
          <p:cNvPr id="8" name="Picture Placeholder 7">
            <a:extLst>
              <a:ext uri="{FF2B5EF4-FFF2-40B4-BE49-F238E27FC236}">
                <a16:creationId xmlns:a16="http://schemas.microsoft.com/office/drawing/2014/main" id="{2622D00D-2306-2E47-86D8-386A9D1C6237}"/>
              </a:ext>
            </a:extLst>
          </p:cNvPr>
          <p:cNvSpPr>
            <a:spLocks noGrp="1"/>
          </p:cNvSpPr>
          <p:nvPr>
            <p:ph type="pic" sz="quarter" idx="30"/>
          </p:nvPr>
        </p:nvSpPr>
        <p:spPr>
          <a:xfrm>
            <a:off x="23190" y="557070"/>
            <a:ext cx="9844379" cy="3113215"/>
          </a:xfrm>
          <a:prstGeom prst="rect">
            <a:avLst/>
          </a:prstGeom>
        </p:spPr>
        <p:txBody>
          <a:bodyPr/>
          <a:lstStyle/>
          <a:p>
            <a:endParaRPr lang="en-US"/>
          </a:p>
        </p:txBody>
      </p:sp>
    </p:spTree>
    <p:extLst>
      <p:ext uri="{BB962C8B-B14F-4D97-AF65-F5344CB8AC3E}">
        <p14:creationId xmlns:p14="http://schemas.microsoft.com/office/powerpoint/2010/main" val="7904437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066FEBF-81DF-4913-A310-5F9CAD33FA2D}"/>
              </a:ext>
            </a:extLst>
          </p:cNvPr>
          <p:cNvSpPr>
            <a:spLocks noGrp="1"/>
          </p:cNvSpPr>
          <p:nvPr>
            <p:ph type="title"/>
          </p:nvPr>
        </p:nvSpPr>
        <p:spPr>
          <a:xfrm>
            <a:off x="23190" y="0"/>
            <a:ext cx="12168809" cy="566530"/>
          </a:xfrm>
          <a:prstGeom prst="rect">
            <a:avLst/>
          </a:prstGeom>
          <a:solidFill>
            <a:schemeClr val="accent6">
              <a:lumMod val="20000"/>
              <a:lumOff val="80000"/>
            </a:schemeClr>
          </a:solidFill>
        </p:spPr>
        <p:txBody>
          <a:bodyPr vert="horz" lIns="91440" tIns="45720" rIns="91440" bIns="45720" rtlCol="0" anchor="ctr">
            <a:normAutofit/>
          </a:bodyPr>
          <a:lstStyle/>
          <a:p>
            <a:r>
              <a:rPr lang="en-US" dirty="0"/>
              <a:t>West Sussex Local Outbreak Control Plan – Daily Data Checklist</a:t>
            </a:r>
            <a:endParaRPr lang="en-GB" dirty="0"/>
          </a:p>
        </p:txBody>
      </p:sp>
      <p:sp>
        <p:nvSpPr>
          <p:cNvPr id="4" name="Date Placeholder 3">
            <a:extLst>
              <a:ext uri="{FF2B5EF4-FFF2-40B4-BE49-F238E27FC236}">
                <a16:creationId xmlns:a16="http://schemas.microsoft.com/office/drawing/2014/main" id="{1489D976-223D-470D-A8CB-4FC837A2FF35}"/>
              </a:ext>
            </a:extLst>
          </p:cNvPr>
          <p:cNvSpPr>
            <a:spLocks noGrp="1"/>
          </p:cNvSpPr>
          <p:nvPr>
            <p:ph type="dt" sz="half" idx="2"/>
          </p:nvPr>
        </p:nvSpPr>
        <p:spPr>
          <a:xfrm>
            <a:off x="23190" y="6492875"/>
            <a:ext cx="2743200" cy="365125"/>
          </a:xfrm>
          <a:prstGeom prst="rect">
            <a:avLst/>
          </a:prstGeom>
          <a:solidFill>
            <a:schemeClr val="accent6">
              <a:lumMod val="20000"/>
              <a:lumOff val="80000"/>
            </a:schemeClr>
          </a:solidFill>
        </p:spPr>
        <p:txBody>
          <a:bodyPr vert="horz" lIns="91440" tIns="45720" rIns="91440" bIns="45720" rtlCol="0" anchor="ctr"/>
          <a:lstStyle>
            <a:lvl1pPr algn="l">
              <a:defRPr sz="1800">
                <a:solidFill>
                  <a:schemeClr val="tx1"/>
                </a:solidFill>
              </a:defRPr>
            </a:lvl1pPr>
          </a:lstStyle>
          <a:p>
            <a:fld id="{689F9312-E64A-4DE9-B065-134A619B7E4E}" type="datetime4">
              <a:rPr lang="en-GB" smtClean="0"/>
              <a:pPr/>
              <a:t>2 September 2020</a:t>
            </a:fld>
            <a:endParaRPr lang="en-GB" dirty="0"/>
          </a:p>
        </p:txBody>
      </p:sp>
      <p:sp>
        <p:nvSpPr>
          <p:cNvPr id="6" name="Slide Number Placeholder 5">
            <a:extLst>
              <a:ext uri="{FF2B5EF4-FFF2-40B4-BE49-F238E27FC236}">
                <a16:creationId xmlns:a16="http://schemas.microsoft.com/office/drawing/2014/main" id="{3EA73FB5-6955-48E6-BAEC-1F4124BBB330}"/>
              </a:ext>
            </a:extLst>
          </p:cNvPr>
          <p:cNvSpPr>
            <a:spLocks noGrp="1"/>
          </p:cNvSpPr>
          <p:nvPr>
            <p:ph type="sldNum" sz="quarter" idx="4"/>
          </p:nvPr>
        </p:nvSpPr>
        <p:spPr>
          <a:xfrm>
            <a:off x="9197009" y="6356349"/>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97E031E-CC7C-4FFD-B59E-418DD80E7695}" type="slidenum">
              <a:rPr lang="en-GB" smtClean="0"/>
              <a:t>‹#›</a:t>
            </a:fld>
            <a:endParaRPr lang="en-GB" dirty="0"/>
          </a:p>
        </p:txBody>
      </p:sp>
    </p:spTree>
    <p:extLst>
      <p:ext uri="{BB962C8B-B14F-4D97-AF65-F5344CB8AC3E}">
        <p14:creationId xmlns:p14="http://schemas.microsoft.com/office/powerpoint/2010/main" val="4003326318"/>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61" r:id="rId3"/>
    <p:sldLayoutId id="2147483662" r:id="rId4"/>
    <p:sldLayoutId id="2147483663" r:id="rId5"/>
    <p:sldLayoutId id="2147483666" r:id="rId6"/>
    <p:sldLayoutId id="2147483664" r:id="rId7"/>
    <p:sldLayoutId id="2147483665" r:id="rId8"/>
  </p:sldLayoutIdLst>
  <p:hf hdr="0"/>
  <p:txStyles>
    <p:titleStyle>
      <a:lvl1pPr marL="179388" indent="-179388" algn="l" defTabSz="914400" rtl="0" eaLnBrk="1" latinLnBrk="0" hangingPunct="1">
        <a:lnSpc>
          <a:spcPct val="90000"/>
        </a:lnSpc>
        <a:spcBef>
          <a:spcPct val="0"/>
        </a:spcBef>
        <a:buNone/>
        <a:defRPr sz="2000" kern="1200">
          <a:solidFill>
            <a:schemeClr val="tx1"/>
          </a:solidFill>
          <a:latin typeface="+mn-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www.ons.gov.uk/peoplepopulationandcommunity/birthsdeathsandmarriages/deaths/datasets/numberofdeathsincarehomesnotifiedtothecarequalitycommissionengland" TargetMode="External"/><Relationship Id="rId3" Type="http://schemas.openxmlformats.org/officeDocument/2006/relationships/hyperlink" Target="https://coronavirus-staging.data.gov.uk/" TargetMode="External"/><Relationship Id="rId7" Type="http://schemas.openxmlformats.org/officeDocument/2006/relationships/hyperlink" Target="https://www.ons.gov.uk/peoplepopulationandcommunity/healthandsocialcare/causesofdeath/datasets/deathregistrationsandoccurrencesbylocalauthorityandhealthboard" TargetMode="External"/><Relationship Id="rId2" Type="http://schemas.openxmlformats.org/officeDocument/2006/relationships/hyperlink" Target="https://coronavirus.data.gov.uk/" TargetMode="External"/><Relationship Id="rId1" Type="http://schemas.openxmlformats.org/officeDocument/2006/relationships/slideLayout" Target="../slideLayouts/slideLayout1.xml"/><Relationship Id="rId6" Type="http://schemas.openxmlformats.org/officeDocument/2006/relationships/hyperlink" Target="https://www.england.nhs.uk/statistics/statistical-work-areas/covid-19-daily-deaths/" TargetMode="External"/><Relationship Id="rId5" Type="http://schemas.openxmlformats.org/officeDocument/2006/relationships/hyperlink" Target="https://www.gov.uk/government/statistical-data-sets/covid-19-number-of-outbreaks-in-care-homes-management-information#history" TargetMode="External"/><Relationship Id="rId10" Type="http://schemas.openxmlformats.org/officeDocument/2006/relationships/hyperlink" Target="https://www.google.com/covid19/mobility/" TargetMode="External"/><Relationship Id="rId4" Type="http://schemas.openxmlformats.org/officeDocument/2006/relationships/hyperlink" Target="https://digital.nhs.uk/dashboards/nhs-pathways" TargetMode="External"/><Relationship Id="rId9" Type="http://schemas.openxmlformats.org/officeDocument/2006/relationships/hyperlink" Target="https://www.ons.gov.uk/peoplepopulationandcommunity/birthsdeathsandmarriages/deaths/bulletins/deathsinvolvingcovid19bylocalareasanddeprivation/deathsoccurringbetween1marchand31may2020"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2fa565285a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file2fa43c4c33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file2fa2aec72a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file2fa95a415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file2fa4783edb.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file2fa72669e2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file2fa2f194d1e.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2fa261604ba.png"/><Relationship Id="rId3" Type="http://schemas.openxmlformats.org/officeDocument/2006/relationships/image" Target="../media/file2fa6f9062de.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2fa704b160a.png"/><Relationship Id="rId3" Type="http://schemas.openxmlformats.org/officeDocument/2006/relationships/image" Target="../media/file2fa5194241e.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2fa54cf5769.png"/><Relationship Id="rId3" Type="http://schemas.openxmlformats.org/officeDocument/2006/relationships/image" Target="../media/file2fa7873d9fe.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2fa7decf079.png"/><Relationship Id="rId3" Type="http://schemas.openxmlformats.org/officeDocument/2006/relationships/image" Target="../media/file2fa4e9fd88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2fa60402c16.png"/><Relationship Id="rId3" Type="http://schemas.openxmlformats.org/officeDocument/2006/relationships/image" Target="../media/file2fa150e89b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2fa6d7399d4.png"/><Relationship Id="rId3" Type="http://schemas.openxmlformats.org/officeDocument/2006/relationships/image" Target="../media/file2fa4078656f.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2fa204b7b7a.png"/><Relationship Id="rId3" Type="http://schemas.openxmlformats.org/officeDocument/2006/relationships/image" Target="../media/file2fa3b97972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2fa5d445e5a.png"/><Relationship Id="rId3" Type="http://schemas.openxmlformats.org/officeDocument/2006/relationships/image" Target="../media/file2fa338e968c.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2fa60b9bfbd.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2fa42db42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2fa49056dfb.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2fa3779f3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2fa22744bbe.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2fa118b89e.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2fa7e008da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538D49EE-CB69-49C3-876C-D33F27172436}"/>
              </a:ext>
            </a:extLst>
          </p:cNvPr>
          <p:cNvSpPr>
            <a:spLocks noGrp="1"/>
          </p:cNvSpPr>
          <p:nvPr>
            <p:ph type="sldNum" sz="quarter" idx="12"/>
          </p:nvPr>
        </p:nvSpPr>
        <p:spPr>
          <a:xfrm>
            <a:off x="10852701" y="6490738"/>
            <a:ext cx="1160672" cy="338554"/>
          </a:xfrm>
          <a:solidFill>
            <a:schemeClr val="accent3">
              <a:lumMod val="20000"/>
              <a:lumOff val="80000"/>
            </a:schemeClr>
          </a:solidFill>
        </p:spPr>
        <p:txBody>
          <a:bodyPr/>
          <a:lstStyle/>
          <a:p>
            <a:pPr algn="ctr"/>
            <a:r>
              <a:rPr lang="en-GB" sz="1600" dirty="0">
                <a:solidFill>
                  <a:schemeClr val="tx1"/>
                </a:solidFill>
              </a:rPr>
              <a:t>Slide </a:t>
            </a:r>
            <a:fld id="{197E031E-CC7C-4FFD-B59E-418DD80E7695}" type="slidenum">
              <a:rPr lang="en-GB" sz="1600" smtClean="0">
                <a:solidFill>
                  <a:schemeClr val="tx1"/>
                </a:solidFill>
              </a:rPr>
              <a:pPr algn="ctr"/>
              <a:t>1</a:t>
            </a:fld>
            <a:endParaRPr lang="en-GB" sz="1600" dirty="0">
              <a:solidFill>
                <a:schemeClr val="tx1"/>
              </a:solidFill>
            </a:endParaRPr>
          </a:p>
        </p:txBody>
      </p:sp>
      <p:grpSp>
        <p:nvGrpSpPr>
          <p:cNvPr id="3" name="Group 2">
            <a:extLst>
              <a:ext uri="{FF2B5EF4-FFF2-40B4-BE49-F238E27FC236}">
                <a16:creationId xmlns:a16="http://schemas.microsoft.com/office/drawing/2014/main" id="{4F212B36-F49D-4406-B5BD-422AD5E43E68}"/>
              </a:ext>
            </a:extLst>
          </p:cNvPr>
          <p:cNvGrpSpPr/>
          <p:nvPr/>
        </p:nvGrpSpPr>
        <p:grpSpPr>
          <a:xfrm>
            <a:off x="0" y="1"/>
            <a:ext cx="12192000" cy="538282"/>
            <a:chOff x="0" y="0"/>
            <a:chExt cx="12192000" cy="728021"/>
          </a:xfrm>
        </p:grpSpPr>
        <p:sp>
          <p:nvSpPr>
            <p:cNvPr id="2" name="Rectangle 1">
              <a:extLst>
                <a:ext uri="{FF2B5EF4-FFF2-40B4-BE49-F238E27FC236}">
                  <a16:creationId xmlns:a16="http://schemas.microsoft.com/office/drawing/2014/main" id="{75A659C1-0BA4-4D1D-BCD4-AFACAA1155DE}"/>
                </a:ext>
              </a:extLst>
            </p:cNvPr>
            <p:cNvSpPr/>
            <p:nvPr/>
          </p:nvSpPr>
          <p:spPr>
            <a:xfrm>
              <a:off x="0" y="0"/>
              <a:ext cx="12192000" cy="642026"/>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accent5">
                    <a:lumMod val="60000"/>
                    <a:lumOff val="40000"/>
                  </a:schemeClr>
                </a:solidFill>
              </a:endParaRPr>
            </a:p>
          </p:txBody>
        </p:sp>
        <p:sp>
          <p:nvSpPr>
            <p:cNvPr id="8" name="TextBox 7">
              <a:extLst>
                <a:ext uri="{FF2B5EF4-FFF2-40B4-BE49-F238E27FC236}">
                  <a16:creationId xmlns:a16="http://schemas.microsoft.com/office/drawing/2014/main" id="{F5B87A57-EBFB-46A3-A2DB-3881BCBA7BAB}"/>
                </a:ext>
              </a:extLst>
            </p:cNvPr>
            <p:cNvSpPr txBox="1"/>
            <p:nvPr/>
          </p:nvSpPr>
          <p:spPr>
            <a:xfrm>
              <a:off x="190500" y="81690"/>
              <a:ext cx="8366906" cy="646331"/>
            </a:xfrm>
            <a:prstGeom prst="rect">
              <a:avLst/>
            </a:prstGeom>
            <a:noFill/>
          </p:spPr>
          <p:txBody>
            <a:bodyPr wrap="none" rtlCol="0">
              <a:spAutoFit/>
            </a:bodyPr>
            <a:lstStyle/>
            <a:p>
              <a:r>
                <a:rPr lang="en-GB" dirty="0"/>
                <a:t>West Sussex Local Outbreak Control Plan – </a:t>
              </a:r>
              <a:r>
                <a:rPr lang="en-GB" b="1" dirty="0"/>
                <a:t>Links to data sources available to the public</a:t>
              </a:r>
            </a:p>
            <a:p>
              <a:endParaRPr lang="en-GB" b="1" dirty="0"/>
            </a:p>
          </p:txBody>
        </p:sp>
      </p:grpSp>
      <p:graphicFrame>
        <p:nvGraphicFramePr>
          <p:cNvPr id="16" name="Table 16">
            <a:extLst>
              <a:ext uri="{FF2B5EF4-FFF2-40B4-BE49-F238E27FC236}">
                <a16:creationId xmlns:a16="http://schemas.microsoft.com/office/drawing/2014/main" id="{702BDA89-1044-42BC-BA47-156759BB2C90}"/>
              </a:ext>
            </a:extLst>
          </p:cNvPr>
          <p:cNvGraphicFramePr>
            <a:graphicFrameLocks noGrp="1"/>
          </p:cNvGraphicFramePr>
          <p:nvPr>
            <p:extLst>
              <p:ext uri="{D42A27DB-BD31-4B8C-83A1-F6EECF244321}">
                <p14:modId xmlns:p14="http://schemas.microsoft.com/office/powerpoint/2010/main" val="2563209251"/>
              </p:ext>
            </p:extLst>
          </p:nvPr>
        </p:nvGraphicFramePr>
        <p:xfrm>
          <a:off x="190499" y="717119"/>
          <a:ext cx="11811001" cy="5564499"/>
        </p:xfrm>
        <a:graphic>
          <a:graphicData uri="http://schemas.openxmlformats.org/drawingml/2006/table">
            <a:tbl>
              <a:tblPr firstRow="1" bandRow="1">
                <a:tableStyleId>{5C22544A-7EE6-4342-B048-85BDC9FD1C3A}</a:tableStyleId>
              </a:tblPr>
              <a:tblGrid>
                <a:gridCol w="1838292">
                  <a:extLst>
                    <a:ext uri="{9D8B030D-6E8A-4147-A177-3AD203B41FA5}">
                      <a16:colId xmlns:a16="http://schemas.microsoft.com/office/drawing/2014/main" val="2511101837"/>
                    </a:ext>
                  </a:extLst>
                </a:gridCol>
                <a:gridCol w="6385635">
                  <a:extLst>
                    <a:ext uri="{9D8B030D-6E8A-4147-A177-3AD203B41FA5}">
                      <a16:colId xmlns:a16="http://schemas.microsoft.com/office/drawing/2014/main" val="2432329207"/>
                    </a:ext>
                  </a:extLst>
                </a:gridCol>
                <a:gridCol w="3587074">
                  <a:extLst>
                    <a:ext uri="{9D8B030D-6E8A-4147-A177-3AD203B41FA5}">
                      <a16:colId xmlns:a16="http://schemas.microsoft.com/office/drawing/2014/main" val="2179449213"/>
                    </a:ext>
                  </a:extLst>
                </a:gridCol>
              </a:tblGrid>
              <a:tr h="201256">
                <a:tc>
                  <a:txBody>
                    <a:bodyPr/>
                    <a:lstStyle/>
                    <a:p>
                      <a:pPr>
                        <a:lnSpc>
                          <a:spcPct val="100000"/>
                        </a:lnSpc>
                        <a:spcAft>
                          <a:spcPts val="600"/>
                        </a:spcAft>
                      </a:pPr>
                      <a:r>
                        <a:rPr lang="en-GB" sz="1200" b="0" dirty="0">
                          <a:solidFill>
                            <a:schemeClr val="tx1"/>
                          </a:solidFill>
                        </a:rPr>
                        <a:t>What</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nSpc>
                          <a:spcPct val="100000"/>
                        </a:lnSpc>
                        <a:spcAft>
                          <a:spcPts val="600"/>
                        </a:spcAft>
                      </a:pPr>
                      <a:endParaRPr lang="en-GB" sz="1200" b="0"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nSpc>
                          <a:spcPct val="100000"/>
                        </a:lnSpc>
                        <a:spcAft>
                          <a:spcPts val="600"/>
                        </a:spcAft>
                      </a:pPr>
                      <a:r>
                        <a:rPr lang="en-GB" sz="1200" b="0" dirty="0">
                          <a:solidFill>
                            <a:schemeClr val="tx1"/>
                          </a:solidFill>
                        </a:rPr>
                        <a:t>Link</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2225241215"/>
                  </a:ext>
                </a:extLst>
              </a:tr>
              <a:tr h="496185">
                <a:tc>
                  <a:txBody>
                    <a:bodyPr/>
                    <a:lstStyle/>
                    <a:p>
                      <a:pPr>
                        <a:lnSpc>
                          <a:spcPct val="100000"/>
                        </a:lnSpc>
                        <a:spcAft>
                          <a:spcPts val="600"/>
                        </a:spcAft>
                      </a:pPr>
                      <a:r>
                        <a:rPr lang="en-GB" sz="1400" dirty="0"/>
                        <a:t>Positive cases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Daily update on cases (shown as number of cases and also a rate per 100,000 residents)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2"/>
                        </a:rPr>
                        <a:t>https://coronavirus.data.gov.uk/</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970044301"/>
                  </a:ext>
                </a:extLst>
              </a:tr>
              <a:tr h="554232">
                <a:tc>
                  <a:txBody>
                    <a:bodyPr/>
                    <a:lstStyle/>
                    <a:p>
                      <a:pPr>
                        <a:lnSpc>
                          <a:spcPct val="100000"/>
                        </a:lnSpc>
                        <a:spcAft>
                          <a:spcPts val="600"/>
                        </a:spcAft>
                      </a:pPr>
                      <a:r>
                        <a:rPr lang="en-GB" sz="1400" dirty="0"/>
                        <a:t>Positive cases and deaths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Using the cases and deaths tabs in the link - data are available at local authority level</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3"/>
                        </a:rPr>
                        <a:t>https://coronavirus-staging.data.gov.uk/</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366360194"/>
                  </a:ext>
                </a:extLst>
              </a:tr>
              <a:tr h="697760">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NHS Pathways (callers to 111,999 and online 111 assessments)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Information on triages of 999 and 111 callers and completed online assessments which have received a potential coronavirus (COVID-19) final disposition (number and rate per 100,000 population).</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4"/>
                        </a:rPr>
                        <a:t>https://digital.nhs.uk/dashboards/nhs-pathways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711024285"/>
                  </a:ext>
                </a:extLst>
              </a:tr>
              <a:tr h="496185">
                <a:tc>
                  <a:txBody>
                    <a:bodyPr/>
                    <a:lstStyle/>
                    <a:p>
                      <a:pPr>
                        <a:lnSpc>
                          <a:spcPct val="100000"/>
                        </a:lnSpc>
                        <a:spcAft>
                          <a:spcPts val="600"/>
                        </a:spcAft>
                      </a:pPr>
                      <a:r>
                        <a:rPr lang="en-GB" sz="1400" dirty="0"/>
                        <a:t>COVID-19: outbreaks in care homes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Weekly number and percentage of care homes reporting a suspected or confirmed outbreak of COVID-19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5"/>
                        </a:rPr>
                        <a:t>Care home outbreaks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425543854"/>
                  </a:ext>
                </a:extLst>
              </a:tr>
              <a:tr h="496185">
                <a:tc>
                  <a:txBody>
                    <a:bodyPr/>
                    <a:lstStyle/>
                    <a:p>
                      <a:pPr>
                        <a:lnSpc>
                          <a:spcPct val="100000"/>
                        </a:lnSpc>
                        <a:spcAft>
                          <a:spcPts val="600"/>
                        </a:spcAft>
                      </a:pPr>
                      <a:r>
                        <a:rPr lang="en-GB" sz="1400" dirty="0"/>
                        <a:t>Hospital Data</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b="0" i="0" dirty="0"/>
                        <a:t>Regional</a:t>
                      </a:r>
                      <a:r>
                        <a:rPr lang="en-GB" sz="1400" b="1" i="0" dirty="0"/>
                        <a:t> </a:t>
                      </a:r>
                      <a:r>
                        <a:rPr lang="en-GB" sz="1400" b="0" dirty="0"/>
                        <a:t>data </a:t>
                      </a:r>
                      <a:r>
                        <a:rPr lang="en-GB" sz="1400" dirty="0"/>
                        <a:t>are in the public domain – click on the healthcare tab for information on admissions, patients in hospital and patients on ventilation</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3"/>
                        </a:rPr>
                        <a:t>https://coronavirus-staging.data.gov.uk/</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2760486484"/>
                  </a:ext>
                </a:extLst>
              </a:tr>
              <a:tr h="496185">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 in Hospitals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Daily data on deaths in specific NHS Trusts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6"/>
                        </a:rPr>
                        <a:t>https://www.england.nhs.uk/statistics/statistical-work-areas/covid-19-daily-deaths/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526057056"/>
                  </a:ext>
                </a:extLst>
              </a:tr>
              <a:tr h="377307">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Weekly data are published by the Office for National Statistics (on Tuesdays).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7"/>
                        </a:rPr>
                        <a:t>Weekly death data from ONS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118663019"/>
                  </a:ext>
                </a:extLst>
              </a:tr>
              <a:tr h="496185">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 in care homes notified to CQC</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Deaths relating to care home residents, provides some additional detail not available on ONS weekly release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8"/>
                        </a:rPr>
                        <a:t>Link to CQC Notification Data</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699965510"/>
                  </a:ext>
                </a:extLst>
              </a:tr>
              <a:tr h="496185">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 – additional analysis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The Office for National Statistics have released additional analysis – including analysis below local authority level</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9"/>
                        </a:rPr>
                        <a:t>Deaths at a sub local authority level</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349887478"/>
                  </a:ext>
                </a:extLst>
              </a:tr>
              <a:tr h="496185">
                <a:tc>
                  <a:txBody>
                    <a:bodyPr/>
                    <a:lstStyle/>
                    <a:p>
                      <a:pPr>
                        <a:lnSpc>
                          <a:spcPct val="100000"/>
                        </a:lnSpc>
                        <a:spcAft>
                          <a:spcPts val="600"/>
                        </a:spcAft>
                      </a:pPr>
                      <a:r>
                        <a:rPr lang="en-GB" sz="1400" dirty="0"/>
                        <a:t>Google Community Data</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Community mobility at a local authority level and compare activity (in terms of visits to type of places) with baseline period (3 Jan – 6 Feb 2020).</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10"/>
                        </a:rPr>
                        <a:t>https://www.google.com/covid19/mobility/</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32505370"/>
                  </a:ext>
                </a:extLst>
              </a:tr>
            </a:tbl>
          </a:graphicData>
        </a:graphic>
      </p:graphicFrame>
      <p:sp>
        <p:nvSpPr>
          <p:cNvPr id="18" name="TextBox 17">
            <a:extLst>
              <a:ext uri="{FF2B5EF4-FFF2-40B4-BE49-F238E27FC236}">
                <a16:creationId xmlns:a16="http://schemas.microsoft.com/office/drawing/2014/main" id="{FB89E709-CF01-43DE-9A3E-74E9AC1E739F}"/>
              </a:ext>
            </a:extLst>
          </p:cNvPr>
          <p:cNvSpPr txBox="1"/>
          <p:nvPr/>
        </p:nvSpPr>
        <p:spPr>
          <a:xfrm>
            <a:off x="8300721" y="57020"/>
            <a:ext cx="3700780" cy="369332"/>
          </a:xfrm>
          <a:prstGeom prst="rect">
            <a:avLst/>
          </a:prstGeom>
          <a:noFill/>
        </p:spPr>
        <p:txBody>
          <a:bodyPr wrap="square" rtlCol="0">
            <a:spAutoFit/>
          </a:bodyPr>
          <a:lstStyle/>
          <a:p>
            <a:pPr algn="r"/>
            <a:r>
              <a:rPr lang="en-GB" b="1" dirty="0">
                <a:solidFill>
                  <a:schemeClr val="accent5">
                    <a:lumMod val="75000"/>
                  </a:schemeClr>
                </a:solidFill>
              </a:rPr>
              <a:t>West Sussex County Council</a:t>
            </a:r>
          </a:p>
        </p:txBody>
      </p:sp>
      <p:sp>
        <p:nvSpPr>
          <p:cNvPr id="4" name="TextBox 3">
            <a:extLst>
              <a:ext uri="{FF2B5EF4-FFF2-40B4-BE49-F238E27FC236}">
                <a16:creationId xmlns:a16="http://schemas.microsoft.com/office/drawing/2014/main" id="{F2CAA1F2-F428-40FC-ADBB-35BB294A0E00}"/>
              </a:ext>
            </a:extLst>
          </p:cNvPr>
          <p:cNvSpPr txBox="1"/>
          <p:nvPr/>
        </p:nvSpPr>
        <p:spPr>
          <a:xfrm>
            <a:off x="178627" y="6386226"/>
            <a:ext cx="6358360" cy="338554"/>
          </a:xfrm>
          <a:prstGeom prst="rect">
            <a:avLst/>
          </a:prstGeom>
          <a:noFill/>
        </p:spPr>
        <p:txBody>
          <a:bodyPr wrap="square" rtlCol="0">
            <a:spAutoFit/>
          </a:bodyPr>
          <a:lstStyle/>
          <a:p>
            <a:r>
              <a:rPr lang="en-GB" sz="1600" dirty="0"/>
              <a:t>Sources can (and frequently do!) change, access as at time of pack date.</a:t>
            </a:r>
          </a:p>
        </p:txBody>
      </p:sp>
    </p:spTree>
    <p:extLst>
      <p:ext uri="{BB962C8B-B14F-4D97-AF65-F5344CB8AC3E}">
        <p14:creationId xmlns:p14="http://schemas.microsoft.com/office/powerpoint/2010/main" val="34178662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12 September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9</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340045"/>
            <a:ext cx="2743200" cy="365125"/>
          </a:xfrm>
        </p:spPr>
        <p:txBody>
          <a:bodyPr/>
          <a:lstStyle/>
          <a:p>
            <a:r>
              <a:rPr/>
              <a:t>Pack date: 12 September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235528" y="558683"/>
            <a:ext cx="11703888" cy="5706078"/>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340045"/>
            <a:ext cx="1236662" cy="365124"/>
          </a:xfrm>
        </p:spPr>
        <p:txBody>
          <a:bodyPr/>
          <a:lstStyle/>
          <a:p>
            <a:r>
              <a:rPr/>
              <a:t>Slide 10</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12 September 2020</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11</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Upper Tier Local Authority cumulative cases as at 11 September</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sp xmlns:a="http://schemas.openxmlformats.org/drawingml/2006/main" xmlns:r="http://schemas.openxmlformats.org/officeDocument/2006/relationships" xmlns:p="http://schemas.openxmlformats.org/presentationml/2006/main">
        <p:nvSpPr>
          <p:cNvPr id="9" name="Text Placeholder 6"/>
          <p:cNvSpPr>
            <a:spLocks noGrp="1"/>
          </p:cNvSpPr>
          <p:nvPr>
            <p:ph type="body" sz="quarter" idx="22"/>
          </p:nvPr>
        </p:nvSpPr>
        <p:spPr>
          <a:xfrm>
            <a:off x="103188" y="5643636"/>
            <a:ext cx="5092700" cy="484188"/>
          </a:xfrm>
        </p:spPr>
        <p:txBody>
          <a:bodyPr/>
          <a:lstStyle/>
          <a:p>
            <a:r>
              <a:rPr/>
              <a:t>West Sussex is in the 9th decile.</a:t>
            </a:r>
          </a:p>
        </p:txBody>
      </p:sp>
      <p:graphicFrame xmlns:a="http://schemas.openxmlformats.org/drawingml/2006/main" xmlns:r="http://schemas.openxmlformats.org/officeDocument/2006/relationships" xmlns:p="http://schemas.openxmlformats.org/presentationml/2006/main">
        <p:nvGraphicFramePr>
          <p:cNvPr id="10" name="Table Placeholder 7"/>
          <p:cNvGraphicFramePr>
            <a:graphicFrameLocks noGrp="true"/>
          </p:cNvGraphicFramePr>
          <p:nvPr/>
        </p:nvGraphicFramePr>
        <p:xfrm rot="0">
          <a:off x="103188" y="1039841"/>
          <a:ext cx="6103648" cy="2535238"/>
        </p:xfrm>
        <a:graphic>
          <a:graphicData uri="http://schemas.openxmlformats.org/drawingml/2006/table">
            <a:tbl>
              <a:tblPr/>
              <a:tblGrid>
                <a:gridCol w="1188720"/>
                <a:gridCol w="822960"/>
                <a:gridCol w="822960"/>
                <a:gridCol w="1188720"/>
                <a:gridCol w="1188720"/>
              </a:tblGrid>
              <a:tr h="182880">
                <a:tc>
                  <a:txBody>
                    <a:bodyPr/>
                    <a:lstStyle/>
                    <a:p>
                      <a:pPr algn="r" marL="63500" marR="63500">
                        <a:spcBef>
                          <a:spcPts val="200"/>
                        </a:spcBef>
                        <a:spcAft>
                          <a:spcPts val="200"/>
                        </a:spcAft>
                        <a:buNone/>
                      </a:pPr>
                      <a:r>
                        <a:rPr sz="1000" b="1">
                          <a:solidFill>
                            <a:srgbClr val="111111">
                              <a:alpha val="100000"/>
                            </a:srgbClr>
                          </a:solidFill>
                          <a:latin typeface="Arial"/>
                          <a:cs typeface="Arial"/>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Cumulative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Cumulative rate per 100,000 residents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Local Authority Rank (out of 149) where 1 = Highest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Decile of cumulative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3,146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364.1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124th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312,276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554.8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39,603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431.4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12 September 2020</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12</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Upper Tier Local Authority rolling 7 day cases as at 11 September</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sp xmlns:a="http://schemas.openxmlformats.org/drawingml/2006/main" xmlns:r="http://schemas.openxmlformats.org/officeDocument/2006/relationships" xmlns:p="http://schemas.openxmlformats.org/presentationml/2006/main">
        <p:nvSpPr>
          <p:cNvPr id="9" name="Text Placeholder 6"/>
          <p:cNvSpPr>
            <a:spLocks noGrp="1"/>
          </p:cNvSpPr>
          <p:nvPr>
            <p:ph type="body" sz="quarter" idx="22"/>
          </p:nvPr>
        </p:nvSpPr>
        <p:spPr>
          <a:xfrm>
            <a:off x="103188" y="5643636"/>
            <a:ext cx="5092700" cy="484188"/>
          </a:xfrm>
        </p:spPr>
        <p:txBody>
          <a:bodyPr/>
          <a:lstStyle/>
          <a:p>
            <a:r>
              <a:rPr/>
              <a:t>Note that the very recent days are excluded in the 7-day total as these are thought to be incomplete. As such, this data represents cases in the seven days to 07 September</a:t>
            </a:r>
          </a:p>
        </p:txBody>
      </p:sp>
      <p:graphicFrame xmlns:a="http://schemas.openxmlformats.org/drawingml/2006/main" xmlns:r="http://schemas.openxmlformats.org/officeDocument/2006/relationships" xmlns:p="http://schemas.openxmlformats.org/presentationml/2006/main">
        <p:nvGraphicFramePr>
          <p:cNvPr id="10" name="Table Placeholder 7"/>
          <p:cNvGraphicFramePr>
            <a:graphicFrameLocks noGrp="true"/>
          </p:cNvGraphicFramePr>
          <p:nvPr/>
        </p:nvGraphicFramePr>
        <p:xfrm rot="0">
          <a:off x="103188" y="1039841"/>
          <a:ext cx="6117503" cy="2535238"/>
        </p:xfrm>
        <a:graphic>
          <a:graphicData uri="http://schemas.openxmlformats.org/drawingml/2006/table">
            <a:tbl>
              <a:tblPr/>
              <a:tblGrid>
                <a:gridCol w="1188720"/>
                <a:gridCol w="822960"/>
                <a:gridCol w="822960"/>
                <a:gridCol w="1188720"/>
                <a:gridCol w="1188720"/>
              </a:tblGrid>
              <a:tr h="182880">
                <a:tc>
                  <a:txBody>
                    <a:bodyPr/>
                    <a:lstStyle/>
                    <a:p>
                      <a:pPr algn="r" marL="63500" marR="63500">
                        <a:spcBef>
                          <a:spcPts val="200"/>
                        </a:spcBef>
                        <a:spcAft>
                          <a:spcPts val="200"/>
                        </a:spcAft>
                        <a:buNone/>
                      </a:pPr>
                      <a:r>
                        <a:rPr sz="1000" b="1">
                          <a:solidFill>
                            <a:srgbClr val="111111">
                              <a:alpha val="100000"/>
                            </a:srgbClr>
                          </a:solidFill>
                          <a:latin typeface="Arial"/>
                          <a:cs typeface="Arial"/>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Rolling 7-day new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Rolling 7-day case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Local Authority Rank (out of 149) where 1 = Highest Rolling 7-day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Decile of rolling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140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16.2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109th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16,516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29.3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1,274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13.9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12 September 2020</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13</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Lower Tier Local Authority cumulative cases as at 11 September</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graphicFrame xmlns:a="http://schemas.openxmlformats.org/drawingml/2006/main" xmlns:r="http://schemas.openxmlformats.org/officeDocument/2006/relationships" xmlns:p="http://schemas.openxmlformats.org/presentationml/2006/main">
        <p:nvGraphicFramePr>
          <p:cNvPr id="9" name="Table Placeholder 7"/>
          <p:cNvGraphicFramePr>
            <a:graphicFrameLocks noGrp="true"/>
          </p:cNvGraphicFramePr>
          <p:nvPr/>
        </p:nvGraphicFramePr>
        <p:xfrm rot="0">
          <a:off x="103188" y="1039841"/>
          <a:ext cx="6103648" cy="2535238"/>
        </p:xfrm>
        <a:graphic>
          <a:graphicData uri="http://schemas.openxmlformats.org/drawingml/2006/table">
            <a:tbl>
              <a:tblPr/>
              <a:tblGrid>
                <a:gridCol w="1188720"/>
                <a:gridCol w="822960"/>
                <a:gridCol w="822960"/>
                <a:gridCol w="1188720"/>
                <a:gridCol w="1188720"/>
              </a:tblGrid>
              <a:tr h="182880">
                <a:tc>
                  <a:txBody>
                    <a:bodyPr/>
                    <a:lstStyle/>
                    <a:p>
                      <a:pPr algn="r" marL="63500" marR="63500">
                        <a:spcBef>
                          <a:spcPts val="200"/>
                        </a:spcBef>
                        <a:spcAft>
                          <a:spcPts val="200"/>
                        </a:spcAft>
                        <a:buNone/>
                      </a:pPr>
                      <a:r>
                        <a:rPr sz="1000" b="1">
                          <a:solidFill>
                            <a:srgbClr val="111111">
                              <a:alpha val="100000"/>
                            </a:srgbClr>
                          </a:solidFill>
                          <a:latin typeface="Arial"/>
                          <a:cs typeface="Arial"/>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Cumulative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Cumulative rate per 100,000 residents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Local Authority Rank (out of 315) where 1 = Highest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Decile of cumulative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Adur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215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334.4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258th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Arun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381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237.0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294th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 of authorities
with lowest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Chichester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319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263.4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286th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 of authorities
with lowest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Crawley</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502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446.6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173rd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Horsham</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576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400.6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213th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Mid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679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449.6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168th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Worthing</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474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428.7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191st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3,146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364.1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39,603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431.4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312,276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554.8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12 September 2020</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14</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Lower Tier Local Authority rolling cases as at 11 September</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sp xmlns:a="http://schemas.openxmlformats.org/drawingml/2006/main" xmlns:r="http://schemas.openxmlformats.org/officeDocument/2006/relationships" xmlns:p="http://schemas.openxmlformats.org/presentationml/2006/main">
        <p:nvSpPr>
          <p:cNvPr id="9" name="Text Placeholder 6"/>
          <p:cNvSpPr>
            <a:spLocks noGrp="1"/>
          </p:cNvSpPr>
          <p:nvPr>
            <p:ph type="body" sz="quarter" idx="22"/>
          </p:nvPr>
        </p:nvSpPr>
        <p:spPr>
          <a:xfrm>
            <a:off x="103188" y="5643636"/>
            <a:ext cx="5092700" cy="484188"/>
          </a:xfrm>
        </p:spPr>
        <p:txBody>
          <a:bodyPr/>
          <a:lstStyle/>
          <a:p>
            <a:r>
              <a:rPr/>
              <a:t>Note that the very recent days are excluded in the 7-day total as these are thought to be incomplete. As such, this data represents cases in the seven days to 07 September</a:t>
            </a:r>
          </a:p>
        </p:txBody>
      </p:sp>
      <p:graphicFrame xmlns:a="http://schemas.openxmlformats.org/drawingml/2006/main" xmlns:r="http://schemas.openxmlformats.org/officeDocument/2006/relationships" xmlns:p="http://schemas.openxmlformats.org/presentationml/2006/main">
        <p:nvGraphicFramePr>
          <p:cNvPr id="10" name="Table Placeholder 7"/>
          <p:cNvGraphicFramePr>
            <a:graphicFrameLocks noGrp="true"/>
          </p:cNvGraphicFramePr>
          <p:nvPr/>
        </p:nvGraphicFramePr>
        <p:xfrm rot="0">
          <a:off x="103188" y="1039841"/>
          <a:ext cx="6117503" cy="2535238"/>
        </p:xfrm>
        <a:graphic>
          <a:graphicData uri="http://schemas.openxmlformats.org/drawingml/2006/table">
            <a:tbl>
              <a:tblPr/>
              <a:tblGrid>
                <a:gridCol w="1188720"/>
                <a:gridCol w="822960"/>
                <a:gridCol w="822960"/>
                <a:gridCol w="1188720"/>
                <a:gridCol w="1188720"/>
              </a:tblGrid>
              <a:tr h="182880">
                <a:tc>
                  <a:txBody>
                    <a:bodyPr/>
                    <a:lstStyle/>
                    <a:p>
                      <a:pPr algn="r" marL="63500" marR="63500">
                        <a:spcBef>
                          <a:spcPts val="200"/>
                        </a:spcBef>
                        <a:spcAft>
                          <a:spcPts val="200"/>
                        </a:spcAft>
                        <a:buNone/>
                      </a:pPr>
                      <a:r>
                        <a:rPr sz="1000" b="1">
                          <a:solidFill>
                            <a:srgbClr val="111111">
                              <a:alpha val="100000"/>
                            </a:srgbClr>
                          </a:solidFill>
                          <a:latin typeface="Arial"/>
                          <a:cs typeface="Arial"/>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Rolling 7-day new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Rolling 7-day case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Local Authority Rank (out of 315) where 1 = Highest Rolling 7-day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Decile of rolling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Adur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15.6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186th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Arun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14.9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193rd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Chichester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16.5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172nd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Crawley</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13.3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213th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Horsham</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248th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Mid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12.6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225th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Worthing</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37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33.5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62nd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140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16.2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16,516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29.3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1,274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13.9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10"/>
          <p:cNvPicPr>
            <a:picLocks noGrp="1"/>
          </p:cNvPicPr>
          <p:nvPr>
            <p:ph type="pic" sz="quarter" idx="24"/>
          </p:nvPr>
        </p:nvPicPr>
        <p:blipFill>
          <a:blip cstate="print" r:embed="rId2"/>
          <a:stretch>
            <a:fillRect/>
          </a:stretch>
        </p:blipFill>
        <p:spPr>
          <a:xfrm>
            <a:off x="23190" y="528753"/>
            <a:ext cx="7569200" cy="6272213"/>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12 September 2020</a:t>
            </a:r>
          </a:p>
        </p:txBody>
      </p:sp>
      <p:sp xmlns:a="http://schemas.openxmlformats.org/drawingml/2006/main" xmlns:r="http://schemas.openxmlformats.org/officeDocument/2006/relationships" xmlns:p="http://schemas.openxmlformats.org/presentationml/2006/main">
        <p:nvSpPr>
          <p:cNvPr id="4" name="Text Placeholder 20"/>
          <p:cNvSpPr>
            <a:spLocks noGrp="1"/>
          </p:cNvSpPr>
          <p:nvPr>
            <p:ph type="body" sz="quarter" idx="27"/>
          </p:nvPr>
        </p:nvSpPr>
        <p:spPr>
          <a:xfrm>
            <a:off x="7856538" y="1923272"/>
            <a:ext cx="4022725" cy="3005137"/>
          </a:xfrm>
        </p:spPr>
        <p:txBody>
          <a:bodyPr/>
          <a:lstStyle/>
          <a:p>
            <a:r>
              <a:rPr/>
              <a:t>This data is based on potential COVID-19 symptoms reported by members of the public to NHS Pathways through NHS 111 or 999 and 111 online.
It provides a view of service contacts and an early view of people concerned about their symptoms. It is not based on any outcomes of tests for COVID-19.
This is also not a count of people as a user can repeat the triage process several times.
In 111 online, any user that starts the COVID-19 assessment service is indicating that the may have symptoms of coronavirus.</a:t>
            </a:r>
          </a:p>
        </p:txBody>
      </p:sp>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7856538" y="5972175"/>
            <a:ext cx="2846387" cy="222250"/>
          </a:xfrm>
        </p:spPr>
        <p:txBody>
          <a:bodyPr/>
          <a:lstStyle/>
          <a:p>
            <a:r>
              <a:rPr/>
              <a:t>Source: NHS Digital</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15</a:t>
            </a:r>
          </a:p>
        </p:txBody>
      </p:sp>
      <p:sp xmlns:a="http://schemas.openxmlformats.org/drawingml/2006/main" xmlns:r="http://schemas.openxmlformats.org/officeDocument/2006/relationships" xmlns:p="http://schemas.openxmlformats.org/presentationml/2006/main">
        <p:nvSpPr>
          <p:cNvPr id="7" name="Text Placeholder 13"/>
          <p:cNvSpPr>
            <a:spLocks noGrp="1"/>
          </p:cNvSpPr>
          <p:nvPr>
            <p:ph type="body" sz="quarter" idx="25"/>
          </p:nvPr>
        </p:nvSpPr>
        <p:spPr>
          <a:xfrm>
            <a:off x="7856538" y="684213"/>
            <a:ext cx="4022725" cy="962025"/>
          </a:xfrm>
        </p:spPr>
        <p:txBody>
          <a:bodyPr/>
          <a:lstStyle/>
          <a:p>
            <a:r>
              <a:rPr/>
              <a:t>In the last 24 hours there were 205 triages made. This is an decrease of 13 triages compared to the previous day (218 triages).</a:t>
            </a:r>
          </a:p>
        </p:txBody>
      </p:sp>
      <p:sp xmlns:a="http://schemas.openxmlformats.org/drawingml/2006/main" xmlns:r="http://schemas.openxmlformats.org/officeDocument/2006/relationships" xmlns:p="http://schemas.openxmlformats.org/presentationml/2006/main">
        <p:nvSpPr>
          <p:cNvPr id="8" name="Text Placeholder 17"/>
          <p:cNvSpPr>
            <a:spLocks noGrp="1"/>
          </p:cNvSpPr>
          <p:nvPr>
            <p:ph type="body" sz="quarter" idx="26"/>
          </p:nvPr>
        </p:nvSpPr>
        <p:spPr>
          <a:xfrm>
            <a:off x="4426960" y="1315259"/>
            <a:ext cx="2727325" cy="1216025"/>
          </a:xfrm>
        </p:spPr>
        <p:txBody>
          <a:bodyPr/>
          <a:lstStyle/>
          <a:p>
            <a:r>
              <a:rPr/>
              <a:t>In the seven days leading to 10 September there were 1,038 triages to NHS Pathways for COVID-19, this is an average of 148 each day.</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12 September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16</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12 September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17</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12 September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18</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12 September 2020</a:t>
            </a:r>
          </a:p>
        </p:txBody>
      </p:sp>
      <p:sp xmlns:a="http://schemas.openxmlformats.org/drawingml/2006/main" xmlns:r="http://schemas.openxmlformats.org/officeDocument/2006/relationships" xmlns:p="http://schemas.openxmlformats.org/presentationml/2006/main">
        <p:nvSpPr>
          <p:cNvPr id="3" name="Text Placeholder 9"/>
          <p:cNvSpPr>
            <a:spLocks noGrp="1"/>
          </p:cNvSpPr>
          <p:nvPr>
            <p:ph type="body" sz="quarter" idx="12"/>
          </p:nvPr>
        </p:nvSpPr>
        <p:spPr>
          <a:xfrm>
            <a:off x="260349" y="1944127"/>
            <a:ext cx="6611505" cy="454025"/>
          </a:xfrm>
        </p:spPr>
        <p:txBody>
          <a:bodyPr/>
          <a:lstStyle/>
          <a:p>
            <a:r>
              <a:rPr/>
              <a:t>West Sussex COVID-19 Weekly Data</a:t>
            </a:r>
          </a:p>
        </p:txBody>
      </p:sp>
      <p:sp xmlns:a="http://schemas.openxmlformats.org/drawingml/2006/main" xmlns:r="http://schemas.openxmlformats.org/officeDocument/2006/relationships" xmlns:p="http://schemas.openxmlformats.org/presentationml/2006/main">
        <p:nvSpPr>
          <p:cNvPr id="4" name="Text Placeholder 11"/>
          <p:cNvSpPr>
            <a:spLocks noGrp="1"/>
          </p:cNvSpPr>
          <p:nvPr>
            <p:ph type="body" sz="quarter" idx="13"/>
          </p:nvPr>
        </p:nvSpPr>
        <p:spPr>
          <a:xfrm>
            <a:off x="260350" y="2603500"/>
            <a:ext cx="11487150" cy="2374900"/>
          </a:xfrm>
        </p:spPr>
        <p:txBody>
          <a:bodyPr/>
          <a:lstStyle/>
          <a:p>
            <a:r>
              <a:rPr/>
              <a:t>This pack brings together information relating to COVID-19 in West Sussex.
West Sussex County Council Public Health Department monitors information on a daily basis and summary packs will be published weekly. Links are provided to the public data sources available and a summary of current sources is provided at the end of this pack.
Local authorities have access to some information that is not in the public domain, this may be due to small numbers or data being provisional.</a:t>
            </a:r>
          </a:p>
        </p:txBody>
      </p:sp>
      <p:sp xmlns:a="http://schemas.openxmlformats.org/drawingml/2006/main" xmlns:r="http://schemas.openxmlformats.org/officeDocument/2006/relationships" xmlns:p="http://schemas.openxmlformats.org/presentationml/2006/main">
        <p:nvSpPr>
          <p:cNvPr id="5" name="Text Placeholder 13"/>
          <p:cNvSpPr>
            <a:spLocks noGrp="1"/>
          </p:cNvSpPr>
          <p:nvPr>
            <p:ph type="body" sz="quarter" idx="14"/>
          </p:nvPr>
        </p:nvSpPr>
        <p:spPr>
          <a:xfrm>
            <a:off x="260350" y="5486400"/>
            <a:ext cx="2759941" cy="419100"/>
          </a:xfrm>
        </p:spPr>
        <p:txBody>
          <a:bodyPr/>
          <a:lstStyle/>
          <a:p>
            <a:r>
              <a:rPr/>
              <a:t>Contact</a:t>
            </a:r>
          </a:p>
        </p:txBody>
      </p:sp>
      <p:sp xmlns:a="http://schemas.openxmlformats.org/drawingml/2006/main" xmlns:r="http://schemas.openxmlformats.org/officeDocument/2006/relationships" xmlns:p="http://schemas.openxmlformats.org/presentationml/2006/main">
        <p:nvSpPr>
          <p:cNvPr id="6" name="Text Placeholder 15"/>
          <p:cNvSpPr>
            <a:spLocks noGrp="1"/>
          </p:cNvSpPr>
          <p:nvPr>
            <p:ph type="body" sz="quarter" idx="15"/>
          </p:nvPr>
        </p:nvSpPr>
        <p:spPr>
          <a:xfrm>
            <a:off x="260349" y="5878800"/>
            <a:ext cx="3409950" cy="336550"/>
          </a:xfrm>
        </p:spPr>
        <p:txBody>
          <a:bodyPr/>
          <a:lstStyle/>
          <a:p>
            <a:r>
              <a:rPr/>
              <a:t>publichealth@westsussex.gov.uk</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17"/>
          </p:nvPr>
        </p:nvSpPr>
        <p:spPr>
          <a:xfrm>
            <a:off x="10702754" y="6173785"/>
            <a:ext cx="1236662" cy="365124"/>
          </a:xfrm>
        </p:spPr>
        <p:txBody>
          <a:bodyPr/>
          <a:lstStyle/>
          <a:p>
            <a:r>
              <a:rPr/>
              <a:t>Slide 1</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12 September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19</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12 September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20</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12 September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21</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12 September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22</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12 September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23</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12 September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2</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12 September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3</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12 September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4</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12 September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5</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12 September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6</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12 September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7</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12 September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8</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3E7173A116BBB4EA178B4442288DCB5" ma:contentTypeVersion="10" ma:contentTypeDescription="Create a new document." ma:contentTypeScope="" ma:versionID="8ab894609abb646d24172300b4fcfdeb">
  <xsd:schema xmlns:xsd="http://www.w3.org/2001/XMLSchema" xmlns:xs="http://www.w3.org/2001/XMLSchema" xmlns:p="http://schemas.microsoft.com/office/2006/metadata/properties" xmlns:ns3="224975ee-2a82-4127-83fc-66d22c2f747a" targetNamespace="http://schemas.microsoft.com/office/2006/metadata/properties" ma:root="true" ma:fieldsID="25b2cf82f3428938808fbc45c05782f3" ns3:_="">
    <xsd:import namespace="224975ee-2a82-4127-83fc-66d22c2f747a"/>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ServiceAutoKeyPoints" minOccurs="0"/>
                <xsd:element ref="ns3:MediaServiceKeyPoints" minOccurs="0"/>
                <xsd:element ref="ns3: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24975ee-2a82-4127-83fc-66d22c2f747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ternalName="MediaServiceDateTaken"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7" nillable="true" ma:displayName="Location" ma:internalName="MediaServiceLocatio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A9F7DE1-F5C4-4B70-807B-E6A79A83F79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24975ee-2a82-4127-83fc-66d22c2f747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DCDAD12-EC44-4C3C-85A7-79536065DF82}">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224975ee-2a82-4127-83fc-66d22c2f747a"/>
    <ds:schemaRef ds:uri="http://www.w3.org/XML/1998/namespace"/>
    <ds:schemaRef ds:uri="http://purl.org/dc/dcmitype/"/>
  </ds:schemaRefs>
</ds:datastoreItem>
</file>

<file path=customXml/itemProps3.xml><?xml version="1.0" encoding="utf-8"?>
<ds:datastoreItem xmlns:ds="http://schemas.openxmlformats.org/officeDocument/2006/customXml" ds:itemID="{0D2EA956-31E8-4499-9386-688848203D5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3698</TotalTime>
  <Words>364</Words>
  <Application>Microsoft Macintosh PowerPoint</Application>
  <PresentationFormat>Widescreen</PresentationFormat>
  <Paragraphs>36</Paragraphs>
  <Slides>1</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vt:i4>
      </vt:variant>
    </vt:vector>
  </HeadingPairs>
  <TitlesOfParts>
    <vt:vector size="4" baseType="lpstr">
      <vt:lpstr>Arial</vt:lpstr>
      <vt:lpstr>Calibri</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mitype="http://purl.org/dc/dcmitype/" xmlns:dcterms="http://purl.org/dc/terms/" xmlns:xsi="http://www.w3.org/2001/XMLSchema-instance">
  <dc:title>PowerPoint Presentation</dc:title>
  <dc:creator>Jacqueline Clay</dc:creator>
  <cp:lastModifiedBy>richtyler</cp:lastModifiedBy>
  <cp:revision>82</cp:revision>
  <dcterms:created xsi:type="dcterms:W3CDTF">2020-07-05T12:47:38Z</dcterms:created>
  <dcterms:modified xsi:type="dcterms:W3CDTF">2020-09-12T09:12:28Z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0x01010003E7173A116BBB4EA178B4442288DCB5</vt:lpwstr>
  </property>
</Properties>
</file>

<file path=docProps/thumbnail.jpeg>
</file>